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8"/>
  </p:notesMasterIdLst>
  <p:handoutMasterIdLst>
    <p:handoutMasterId r:id="rId39"/>
  </p:handoutMasterIdLst>
  <p:sldIdLst>
    <p:sldId id="267" r:id="rId2"/>
    <p:sldId id="256" r:id="rId3"/>
    <p:sldId id="257" r:id="rId4"/>
    <p:sldId id="270" r:id="rId5"/>
    <p:sldId id="271" r:id="rId6"/>
    <p:sldId id="275" r:id="rId7"/>
    <p:sldId id="276" r:id="rId8"/>
    <p:sldId id="260" r:id="rId9"/>
    <p:sldId id="294" r:id="rId10"/>
    <p:sldId id="297" r:id="rId11"/>
    <p:sldId id="277" r:id="rId12"/>
    <p:sldId id="261" r:id="rId13"/>
    <p:sldId id="274" r:id="rId14"/>
    <p:sldId id="299" r:id="rId15"/>
    <p:sldId id="278" r:id="rId16"/>
    <p:sldId id="289" r:id="rId17"/>
    <p:sldId id="288" r:id="rId18"/>
    <p:sldId id="279" r:id="rId19"/>
    <p:sldId id="280" r:id="rId20"/>
    <p:sldId id="284" r:id="rId21"/>
    <p:sldId id="283" r:id="rId22"/>
    <p:sldId id="286" r:id="rId23"/>
    <p:sldId id="285" r:id="rId24"/>
    <p:sldId id="262" r:id="rId25"/>
    <p:sldId id="290" r:id="rId26"/>
    <p:sldId id="263" r:id="rId27"/>
    <p:sldId id="282" r:id="rId28"/>
    <p:sldId id="293" r:id="rId29"/>
    <p:sldId id="298" r:id="rId30"/>
    <p:sldId id="291" r:id="rId31"/>
    <p:sldId id="264" r:id="rId32"/>
    <p:sldId id="265" r:id="rId33"/>
    <p:sldId id="266" r:id="rId34"/>
    <p:sldId id="268" r:id="rId35"/>
    <p:sldId id="269" r:id="rId36"/>
    <p:sldId id="301" r:id="rId37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53" y="49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31A25B1-621E-457B-B871-C308F37AE1B0}" type="datetimeFigureOut">
              <a:rPr lang="vi-VN"/>
              <a:pPr>
                <a:defRPr/>
              </a:pPr>
              <a:t>26/02/2022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60DB4B9-E988-4957-AB2E-E31F705A69A3}" type="slidenum">
              <a:rPr lang="vi-VN"/>
              <a:pPr>
                <a:defRPr/>
              </a:pPr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5498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B896641-BEEC-41F6-9818-2688DCE4F23D}" type="datetimeFigureOut">
              <a:rPr lang="en-US"/>
              <a:pPr>
                <a:defRPr/>
              </a:pPr>
              <a:t>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B7141ED-0029-4CB4-A03A-3FB2470032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501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vi-VN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C6F0974-B8C2-4E75-92BE-050908AFD4D4}" type="slidenum">
              <a:rPr lang="vi-VN" altLang="en-US" smtClean="0">
                <a:latin typeface="Arial" panose="020B0604020202020204" pitchFamily="34" charset="0"/>
              </a:rPr>
              <a:pPr eaLnBrk="1" hangingPunct="1"/>
              <a:t>5</a:t>
            </a:fld>
            <a:endParaRPr lang="vi-V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948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vi-VN" smtClean="0">
              <a:latin typeface="Calibri" panose="020F050202020403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71DA242-0829-4D8B-9A12-5105C8D6CA9A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918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425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232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72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865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655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4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C05B-92E7-4DD1-B429-B08B020BE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5263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207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575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74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510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0262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139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745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901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78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064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8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587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705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489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454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726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702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414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1211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693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3464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98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439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977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623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64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531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87FD1-588D-4D9B-A346-19C2C20F8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339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4545-EFB4-4394-9649-EA35A8260F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591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DDA1C-AF93-4AE8-9D17-A839222E69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3829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0B607-509C-4C08-8C17-C24FCFE2D2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547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0308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937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468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201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944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624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619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445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9372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397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431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71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49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72C43-399D-4D8B-9F10-5315E4068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576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19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64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591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29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76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107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030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57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032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329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751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584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089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970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833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51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1741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591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81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88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02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353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114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529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500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12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395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843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7649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5EF0A-7CB0-4F18-A993-75EB470A00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808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D1C97-6E2A-4FC0-8C97-D476C1BCAF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4207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79C8F-8BD7-4C5B-8F54-97E3131D86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25963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54A1D-343B-4407-862C-ED16A7A953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1181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CF778-7574-4768-9630-E52AD80D1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4179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525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6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860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5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811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4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550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3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3399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2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77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495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BC5A5-D995-4A69-85F9-A254C4BB5D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81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917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7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500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6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53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5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518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4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151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3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728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0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286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0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7531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9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4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8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492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7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301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6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0990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5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410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4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720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3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1683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947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2542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0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913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9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765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8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02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7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86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6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4358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5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524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4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135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3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562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92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7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0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60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9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16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8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013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7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2421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6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867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5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760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4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222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3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890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3986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DD6997-E000-4D9A-B7CE-243C81069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501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7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6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82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5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23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4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54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3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36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20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14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28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34" Type="http://schemas.openxmlformats.org/officeDocument/2006/relationships/slideLayout" Target="../slideLayouts/slideLayout134.xml"/><Relationship Id="rId139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EA3D71-ECD8-4C66-8B4E-15EA18CB29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963" r:id="rId2"/>
    <p:sldLayoutId id="2147483949" r:id="rId3"/>
    <p:sldLayoutId id="2147483929" r:id="rId4"/>
    <p:sldLayoutId id="2147483908" r:id="rId5"/>
    <p:sldLayoutId id="2147483887" r:id="rId6"/>
    <p:sldLayoutId id="2147483867" r:id="rId7"/>
    <p:sldLayoutId id="2147483844" r:id="rId8"/>
    <p:sldLayoutId id="2147483981" r:id="rId9"/>
    <p:sldLayoutId id="2147483980" r:id="rId10"/>
    <p:sldLayoutId id="2147483970" r:id="rId11"/>
    <p:sldLayoutId id="2147483969" r:id="rId12"/>
    <p:sldLayoutId id="2147483960" r:id="rId13"/>
    <p:sldLayoutId id="2147483959" r:id="rId14"/>
    <p:sldLayoutId id="2147483956" r:id="rId15"/>
    <p:sldLayoutId id="2147483955" r:id="rId16"/>
    <p:sldLayoutId id="2147483946" r:id="rId17"/>
    <p:sldLayoutId id="2147483945" r:id="rId18"/>
    <p:sldLayoutId id="2147483944" r:id="rId19"/>
    <p:sldLayoutId id="2147483936" r:id="rId20"/>
    <p:sldLayoutId id="2147483935" r:id="rId21"/>
    <p:sldLayoutId id="2147483927" r:id="rId22"/>
    <p:sldLayoutId id="2147483926" r:id="rId23"/>
    <p:sldLayoutId id="2147483925" r:id="rId24"/>
    <p:sldLayoutId id="2147483915" r:id="rId25"/>
    <p:sldLayoutId id="2147483914" r:id="rId26"/>
    <p:sldLayoutId id="2147483906" r:id="rId27"/>
    <p:sldLayoutId id="2147483905" r:id="rId28"/>
    <p:sldLayoutId id="2147483904" r:id="rId29"/>
    <p:sldLayoutId id="2147483894" r:id="rId30"/>
    <p:sldLayoutId id="2147483893" r:id="rId31"/>
    <p:sldLayoutId id="2147483885" r:id="rId32"/>
    <p:sldLayoutId id="2147483884" r:id="rId33"/>
    <p:sldLayoutId id="2147483874" r:id="rId34"/>
    <p:sldLayoutId id="2147483873" r:id="rId35"/>
    <p:sldLayoutId id="2147483845" r:id="rId36"/>
    <p:sldLayoutId id="2147483846" r:id="rId37"/>
    <p:sldLayoutId id="2147483847" r:id="rId38"/>
    <p:sldLayoutId id="2147483848" r:id="rId39"/>
    <p:sldLayoutId id="2147483964" r:id="rId40"/>
    <p:sldLayoutId id="2147483962" r:id="rId41"/>
    <p:sldLayoutId id="2147483950" r:id="rId42"/>
    <p:sldLayoutId id="2147483948" r:id="rId43"/>
    <p:sldLayoutId id="2147483947" r:id="rId44"/>
    <p:sldLayoutId id="2147483930" r:id="rId45"/>
    <p:sldLayoutId id="2147483928" r:id="rId46"/>
    <p:sldLayoutId id="2147483909" r:id="rId47"/>
    <p:sldLayoutId id="2147483907" r:id="rId48"/>
    <p:sldLayoutId id="2147483888" r:id="rId49"/>
    <p:sldLayoutId id="2147483886" r:id="rId50"/>
    <p:sldLayoutId id="2147483868" r:id="rId51"/>
    <p:sldLayoutId id="2147483866" r:id="rId52"/>
    <p:sldLayoutId id="2147483849" r:id="rId53"/>
    <p:sldLayoutId id="2147483971" r:id="rId54"/>
    <p:sldLayoutId id="2147483968" r:id="rId55"/>
    <p:sldLayoutId id="2147483967" r:id="rId56"/>
    <p:sldLayoutId id="2147483966" r:id="rId57"/>
    <p:sldLayoutId id="2147483965" r:id="rId58"/>
    <p:sldLayoutId id="2147483957" r:id="rId59"/>
    <p:sldLayoutId id="2147483954" r:id="rId60"/>
    <p:sldLayoutId id="2147483953" r:id="rId61"/>
    <p:sldLayoutId id="2147483952" r:id="rId62"/>
    <p:sldLayoutId id="2147483951" r:id="rId63"/>
    <p:sldLayoutId id="2147483937" r:id="rId64"/>
    <p:sldLayoutId id="2147483934" r:id="rId65"/>
    <p:sldLayoutId id="2147483933" r:id="rId66"/>
    <p:sldLayoutId id="2147483932" r:id="rId67"/>
    <p:sldLayoutId id="2147483931" r:id="rId68"/>
    <p:sldLayoutId id="2147483916" r:id="rId69"/>
    <p:sldLayoutId id="2147483913" r:id="rId70"/>
    <p:sldLayoutId id="2147483912" r:id="rId71"/>
    <p:sldLayoutId id="2147483911" r:id="rId72"/>
    <p:sldLayoutId id="2147483910" r:id="rId73"/>
    <p:sldLayoutId id="2147483895" r:id="rId74"/>
    <p:sldLayoutId id="2147483892" r:id="rId75"/>
    <p:sldLayoutId id="2147483891" r:id="rId76"/>
    <p:sldLayoutId id="2147483890" r:id="rId77"/>
    <p:sldLayoutId id="2147483889" r:id="rId78"/>
    <p:sldLayoutId id="2147483875" r:id="rId79"/>
    <p:sldLayoutId id="2147483872" r:id="rId80"/>
    <p:sldLayoutId id="2147483871" r:id="rId81"/>
    <p:sldLayoutId id="2147483870" r:id="rId82"/>
    <p:sldLayoutId id="2147483869" r:id="rId83"/>
    <p:sldLayoutId id="2147483850" r:id="rId84"/>
    <p:sldLayoutId id="2147483851" r:id="rId85"/>
    <p:sldLayoutId id="2147483852" r:id="rId86"/>
    <p:sldLayoutId id="2147483853" r:id="rId87"/>
    <p:sldLayoutId id="2147483854" r:id="rId88"/>
    <p:sldLayoutId id="2147483972" r:id="rId89"/>
    <p:sldLayoutId id="2147483958" r:id="rId90"/>
    <p:sldLayoutId id="2147483938" r:id="rId91"/>
    <p:sldLayoutId id="2147483917" r:id="rId92"/>
    <p:sldLayoutId id="2147483896" r:id="rId93"/>
    <p:sldLayoutId id="2147483876" r:id="rId94"/>
    <p:sldLayoutId id="2147483855" r:id="rId95"/>
    <p:sldLayoutId id="2147483979" r:id="rId96"/>
    <p:sldLayoutId id="2147483978" r:id="rId97"/>
    <p:sldLayoutId id="2147483977" r:id="rId98"/>
    <p:sldLayoutId id="2147483975" r:id="rId99"/>
    <p:sldLayoutId id="2147483974" r:id="rId100"/>
    <p:sldLayoutId id="2147483973" r:id="rId101"/>
    <p:sldLayoutId id="2147483961" r:id="rId102"/>
    <p:sldLayoutId id="2147483943" r:id="rId103"/>
    <p:sldLayoutId id="2147483942" r:id="rId104"/>
    <p:sldLayoutId id="2147483940" r:id="rId105"/>
    <p:sldLayoutId id="2147483939" r:id="rId106"/>
    <p:sldLayoutId id="2147483924" r:id="rId107"/>
    <p:sldLayoutId id="2147483923" r:id="rId108"/>
    <p:sldLayoutId id="2147483921" r:id="rId109"/>
    <p:sldLayoutId id="2147483920" r:id="rId110"/>
    <p:sldLayoutId id="2147483919" r:id="rId111"/>
    <p:sldLayoutId id="2147483918" r:id="rId112"/>
    <p:sldLayoutId id="2147483903" r:id="rId113"/>
    <p:sldLayoutId id="2147483902" r:id="rId114"/>
    <p:sldLayoutId id="2147483900" r:id="rId115"/>
    <p:sldLayoutId id="2147483899" r:id="rId116"/>
    <p:sldLayoutId id="2147483898" r:id="rId117"/>
    <p:sldLayoutId id="2147483897" r:id="rId118"/>
    <p:sldLayoutId id="2147483883" r:id="rId119"/>
    <p:sldLayoutId id="2147483882" r:id="rId120"/>
    <p:sldLayoutId id="2147483881" r:id="rId121"/>
    <p:sldLayoutId id="2147483879" r:id="rId122"/>
    <p:sldLayoutId id="2147483878" r:id="rId123"/>
    <p:sldLayoutId id="2147483877" r:id="rId124"/>
    <p:sldLayoutId id="2147483864" r:id="rId125"/>
    <p:sldLayoutId id="2147483863" r:id="rId126"/>
    <p:sldLayoutId id="2147483862" r:id="rId127"/>
    <p:sldLayoutId id="2147483861" r:id="rId128"/>
    <p:sldLayoutId id="2147483860" r:id="rId129"/>
    <p:sldLayoutId id="2147483859" r:id="rId130"/>
    <p:sldLayoutId id="2147483858" r:id="rId131"/>
    <p:sldLayoutId id="2147483857" r:id="rId132"/>
    <p:sldLayoutId id="2147483856" r:id="rId133"/>
    <p:sldLayoutId id="2147483976" r:id="rId134"/>
    <p:sldLayoutId id="2147483941" r:id="rId135"/>
    <p:sldLayoutId id="2147483922" r:id="rId136"/>
    <p:sldLayoutId id="2147483901" r:id="rId137"/>
    <p:sldLayoutId id="2147483880" r:id="rId138"/>
    <p:sldLayoutId id="2147483865" r:id="rId13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13" Type="http://schemas.openxmlformats.org/officeDocument/2006/relationships/slide" Target="slide21.xml"/><Relationship Id="rId3" Type="http://schemas.openxmlformats.org/officeDocument/2006/relationships/slide" Target="slide17.xml"/><Relationship Id="rId7" Type="http://schemas.openxmlformats.org/officeDocument/2006/relationships/image" Target="../media/image25.png"/><Relationship Id="rId12" Type="http://schemas.openxmlformats.org/officeDocument/2006/relationships/slide" Target="slide20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24.png"/><Relationship Id="rId11" Type="http://schemas.openxmlformats.org/officeDocument/2006/relationships/slide" Target="slide19.xml"/><Relationship Id="rId5" Type="http://schemas.openxmlformats.org/officeDocument/2006/relationships/slide" Target="slide24.xml"/><Relationship Id="rId15" Type="http://schemas.openxmlformats.org/officeDocument/2006/relationships/slide" Target="slide23.xml"/><Relationship Id="rId10" Type="http://schemas.openxmlformats.org/officeDocument/2006/relationships/image" Target="../media/image28.gif"/><Relationship Id="rId4" Type="http://schemas.openxmlformats.org/officeDocument/2006/relationships/slide" Target="slide18.xml"/><Relationship Id="rId9" Type="http://schemas.openxmlformats.org/officeDocument/2006/relationships/image" Target="../media/image27.wmf"/><Relationship Id="rId14" Type="http://schemas.openxmlformats.org/officeDocument/2006/relationships/slide" Target="slide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2.wav"/><Relationship Id="rId7" Type="http://schemas.openxmlformats.org/officeDocument/2006/relationships/image" Target="../media/image3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0.wmf"/><Relationship Id="rId5" Type="http://schemas.openxmlformats.org/officeDocument/2006/relationships/image" Target="../media/image29.png"/><Relationship Id="rId4" Type="http://schemas.openxmlformats.org/officeDocument/2006/relationships/slide" Target="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34.jpeg"/><Relationship Id="rId5" Type="http://schemas.openxmlformats.org/officeDocument/2006/relationships/image" Target="../media/image30.wmf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5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7" name="Group 13"/>
          <p:cNvGrpSpPr>
            <a:grpSpLocks/>
          </p:cNvGrpSpPr>
          <p:nvPr/>
        </p:nvGrpSpPr>
        <p:grpSpPr bwMode="auto">
          <a:xfrm>
            <a:off x="-20638" y="0"/>
            <a:ext cx="9164638" cy="6873875"/>
            <a:chOff x="-13" y="0"/>
            <a:chExt cx="5773" cy="4330"/>
          </a:xfrm>
        </p:grpSpPr>
        <p:pic>
          <p:nvPicPr>
            <p:cNvPr id="6148" name="Picture 5" descr="GreatWall_2004_Summer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" y="2310"/>
              <a:ext cx="2887" cy="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9" name="Picture 6" descr="quốc kỳ trung quốc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" y="0"/>
              <a:ext cx="2871" cy="2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7" descr="National_Emblem_of_the_People's_Republic_of_Chin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1" y="45"/>
              <a:ext cx="2224" cy="2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8" descr="images41741_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" y="2310"/>
              <a:ext cx="2911" cy="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4" name="AutoShape 20"/>
          <p:cNvSpPr>
            <a:spLocks noChangeArrowheads="1"/>
          </p:cNvSpPr>
          <p:nvPr/>
        </p:nvSpPr>
        <p:spPr bwMode="auto">
          <a:xfrm>
            <a:off x="2667000" y="1981200"/>
            <a:ext cx="2895600" cy="2667000"/>
          </a:xfrm>
          <a:prstGeom prst="cloudCallout">
            <a:avLst>
              <a:gd name="adj1" fmla="val 0"/>
              <a:gd name="adj2" fmla="val 3184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Times New Roman" panose="02020603050405020304" pitchFamily="18" charset="0"/>
              </a:rPr>
              <a:t>Những hình ảnh sau giúp chúng ta liên tưởng đến quốc gia nào?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295400"/>
            <a:ext cx="8229600" cy="17526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48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 10. CỘNG HÒA NHÂN DÂN TRUNG HOA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Diện tích: </a:t>
            </a:r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 9,57 triệu km</a:t>
            </a:r>
            <a:r>
              <a:rPr lang="en-US" altLang="en-US" baseline="30000" smtClean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endParaRPr lang="en-US" altLang="en-US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Dân số    : &gt;1,4 tỉ người (2018)</a:t>
            </a:r>
          </a:p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Thủ đô    : Bắc Kinh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30163"/>
            <a:ext cx="8839200" cy="655637"/>
          </a:xfrm>
        </p:spPr>
        <p:txBody>
          <a:bodyPr/>
          <a:lstStyle/>
          <a:p>
            <a:pPr algn="ctr" eaLnBrk="1" hangingPunct="1"/>
            <a:r>
              <a:rPr lang="en-US" altLang="en-US" sz="4000" smtClean="0">
                <a:solidFill>
                  <a:srgbClr val="C00000"/>
                </a:solidFill>
                <a:latin typeface="Times New Roman" panose="02020603050405020304" pitchFamily="18" charset="0"/>
              </a:rPr>
              <a:t>Tiết 1. Tự nhiên, dân cư và xã hội</a:t>
            </a:r>
          </a:p>
        </p:txBody>
      </p:sp>
      <p:pic>
        <p:nvPicPr>
          <p:cNvPr id="4" name="Picture 3" descr="BDlan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7236" y="-32038"/>
            <a:ext cx="9181236" cy="6869668"/>
            <a:chOff x="-16598" y="-11668"/>
            <a:chExt cx="9181236" cy="6869668"/>
          </a:xfrm>
          <a:solidFill>
            <a:schemeClr val="bg1"/>
          </a:solidFill>
        </p:grpSpPr>
        <p:pic>
          <p:nvPicPr>
            <p:cNvPr id="9218" name="Picture 2" descr="rrrrryyyyyyyyyyy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34" b="5556"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9" name="AutoShape 3"/>
            <p:cNvSpPr>
              <a:spLocks noChangeArrowheads="1"/>
            </p:cNvSpPr>
            <p:nvPr/>
          </p:nvSpPr>
          <p:spPr bwMode="auto">
            <a:xfrm>
              <a:off x="-16598" y="-11668"/>
              <a:ext cx="9144000" cy="457200"/>
            </a:xfrm>
            <a:prstGeom prst="flowChartAlternateProcess">
              <a:avLst/>
            </a:prstGeom>
            <a:grpFill/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sz="2800" b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Vị trí địa lí và lãnh thổ</a:t>
              </a:r>
            </a:p>
          </p:txBody>
        </p:sp>
        <p:pic>
          <p:nvPicPr>
            <p:cNvPr id="9220" name="Picture 5" descr="BDlanh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74" t="28294" r="15848" b="32085"/>
            <a:stretch>
              <a:fillRect/>
            </a:stretch>
          </p:blipFill>
          <p:spPr bwMode="auto">
            <a:xfrm>
              <a:off x="0" y="1244600"/>
              <a:ext cx="9164638" cy="5613400"/>
            </a:xfrm>
            <a:prstGeom prst="rect">
              <a:avLst/>
            </a:prstGeom>
            <a:grpFill/>
            <a:ln w="38100" cmpd="dbl">
              <a:solidFill>
                <a:srgbClr val="0000FF"/>
              </a:solidFill>
              <a:miter lim="800000"/>
              <a:headEnd/>
              <a:tailEnd/>
            </a:ln>
            <a:extLst/>
          </p:spPr>
        </p:pic>
        <p:sp>
          <p:nvSpPr>
            <p:cNvPr id="55302" name="Text Box 6"/>
            <p:cNvSpPr txBox="1">
              <a:spLocks noChangeArrowheads="1"/>
            </p:cNvSpPr>
            <p:nvPr/>
          </p:nvSpPr>
          <p:spPr bwMode="auto">
            <a:xfrm>
              <a:off x="782639" y="3590925"/>
              <a:ext cx="1219200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Cư­rơgư­xtan</a:t>
              </a:r>
            </a:p>
          </p:txBody>
        </p:sp>
        <p:sp>
          <p:nvSpPr>
            <p:cNvPr id="55303" name="Text Box 7"/>
            <p:cNvSpPr txBox="1">
              <a:spLocks noChangeArrowheads="1"/>
            </p:cNvSpPr>
            <p:nvPr/>
          </p:nvSpPr>
          <p:spPr bwMode="auto">
            <a:xfrm>
              <a:off x="381000" y="4114800"/>
              <a:ext cx="1527175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Taxgikixtan</a:t>
              </a:r>
            </a:p>
          </p:txBody>
        </p:sp>
        <p:sp>
          <p:nvSpPr>
            <p:cNvPr id="55304" name="Text Box 8"/>
            <p:cNvSpPr txBox="1">
              <a:spLocks noChangeArrowheads="1"/>
            </p:cNvSpPr>
            <p:nvPr/>
          </p:nvSpPr>
          <p:spPr bwMode="auto">
            <a:xfrm>
              <a:off x="4876800" y="6172200"/>
              <a:ext cx="968375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en-US" b="1" baseline="3000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5305" name="Text Box 9"/>
            <p:cNvSpPr txBox="1">
              <a:spLocks noChangeArrowheads="1"/>
            </p:cNvSpPr>
            <p:nvPr/>
          </p:nvSpPr>
          <p:spPr bwMode="auto">
            <a:xfrm>
              <a:off x="7620000" y="2057400"/>
              <a:ext cx="1055688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135</a:t>
              </a:r>
              <a:r>
                <a:rPr lang="en-US" b="1" baseline="3000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</a:t>
              </a:r>
            </a:p>
          </p:txBody>
        </p:sp>
        <p:sp>
          <p:nvSpPr>
            <p:cNvPr id="55306" name="Text Box 10"/>
            <p:cNvSpPr txBox="1">
              <a:spLocks noChangeArrowheads="1"/>
            </p:cNvSpPr>
            <p:nvPr/>
          </p:nvSpPr>
          <p:spPr bwMode="auto">
            <a:xfrm>
              <a:off x="1524000" y="3886200"/>
              <a:ext cx="879475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73</a:t>
              </a:r>
              <a:r>
                <a:rPr lang="en-US" b="1" baseline="3000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</a:t>
              </a:r>
            </a:p>
          </p:txBody>
        </p:sp>
        <p:sp>
          <p:nvSpPr>
            <p:cNvPr id="55307" name="Text Box 11"/>
            <p:cNvSpPr txBox="1">
              <a:spLocks noChangeArrowheads="1"/>
            </p:cNvSpPr>
            <p:nvPr/>
          </p:nvSpPr>
          <p:spPr bwMode="auto">
            <a:xfrm>
              <a:off x="6096000" y="1828800"/>
              <a:ext cx="881063" cy="36933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53</a:t>
              </a:r>
              <a:r>
                <a:rPr lang="en-US" b="1" baseline="3000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55308" name="Text Box 12"/>
            <p:cNvSpPr txBox="1">
              <a:spLocks noChangeArrowheads="1"/>
            </p:cNvSpPr>
            <p:nvPr/>
          </p:nvSpPr>
          <p:spPr bwMode="auto">
            <a:xfrm>
              <a:off x="457200" y="4572000"/>
              <a:ext cx="1473200" cy="33813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Apganixtan</a:t>
              </a:r>
            </a:p>
          </p:txBody>
        </p:sp>
        <p:sp>
          <p:nvSpPr>
            <p:cNvPr id="55309" name="Text Box 13"/>
            <p:cNvSpPr txBox="1">
              <a:spLocks noChangeArrowheads="1"/>
            </p:cNvSpPr>
            <p:nvPr/>
          </p:nvSpPr>
          <p:spPr bwMode="auto">
            <a:xfrm>
              <a:off x="914400" y="4953000"/>
              <a:ext cx="1217613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Pakixtan</a:t>
              </a:r>
            </a:p>
          </p:txBody>
        </p:sp>
        <p:sp>
          <p:nvSpPr>
            <p:cNvPr id="55310" name="Text Box 14"/>
            <p:cNvSpPr txBox="1">
              <a:spLocks noChangeArrowheads="1"/>
            </p:cNvSpPr>
            <p:nvPr/>
          </p:nvSpPr>
          <p:spPr bwMode="auto">
            <a:xfrm>
              <a:off x="2289175" y="5715000"/>
              <a:ext cx="1054100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Nêpan</a:t>
              </a:r>
            </a:p>
          </p:txBody>
        </p:sp>
        <p:sp>
          <p:nvSpPr>
            <p:cNvPr id="55311" name="Text Box 15"/>
            <p:cNvSpPr txBox="1">
              <a:spLocks noChangeArrowheads="1"/>
            </p:cNvSpPr>
            <p:nvPr/>
          </p:nvSpPr>
          <p:spPr bwMode="auto">
            <a:xfrm>
              <a:off x="4724400" y="6505575"/>
              <a:ext cx="666750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Lào</a:t>
              </a:r>
            </a:p>
          </p:txBody>
        </p:sp>
        <p:sp>
          <p:nvSpPr>
            <p:cNvPr id="55312" name="Text Box 16"/>
            <p:cNvSpPr txBox="1">
              <a:spLocks noChangeArrowheads="1"/>
            </p:cNvSpPr>
            <p:nvPr/>
          </p:nvSpPr>
          <p:spPr bwMode="auto">
            <a:xfrm>
              <a:off x="7758113" y="3276600"/>
              <a:ext cx="1385887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Triều Tiên</a:t>
              </a:r>
            </a:p>
          </p:txBody>
        </p:sp>
        <p:sp>
          <p:nvSpPr>
            <p:cNvPr id="55313" name="Text Box 17"/>
            <p:cNvSpPr txBox="1">
              <a:spLocks noChangeArrowheads="1"/>
            </p:cNvSpPr>
            <p:nvPr/>
          </p:nvSpPr>
          <p:spPr bwMode="auto">
            <a:xfrm>
              <a:off x="3088706" y="5826711"/>
              <a:ext cx="906463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Butan</a:t>
              </a:r>
            </a:p>
          </p:txBody>
        </p:sp>
        <p:sp>
          <p:nvSpPr>
            <p:cNvPr id="55314" name="Text Box 18"/>
            <p:cNvSpPr txBox="1">
              <a:spLocks noChangeArrowheads="1"/>
            </p:cNvSpPr>
            <p:nvPr/>
          </p:nvSpPr>
          <p:spPr bwMode="auto">
            <a:xfrm>
              <a:off x="3929003" y="5943600"/>
              <a:ext cx="1023997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Mianma</a:t>
              </a:r>
            </a:p>
          </p:txBody>
        </p:sp>
        <p:sp>
          <p:nvSpPr>
            <p:cNvPr id="55315" name="Text Box 19"/>
            <p:cNvSpPr txBox="1">
              <a:spLocks noChangeArrowheads="1"/>
            </p:cNvSpPr>
            <p:nvPr/>
          </p:nvSpPr>
          <p:spPr bwMode="auto">
            <a:xfrm>
              <a:off x="5638800" y="6505575"/>
              <a:ext cx="990600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Việt Nam</a:t>
              </a:r>
            </a:p>
          </p:txBody>
        </p:sp>
        <p:sp>
          <p:nvSpPr>
            <p:cNvPr id="55316" name="Text Box 20"/>
            <p:cNvSpPr txBox="1">
              <a:spLocks noChangeArrowheads="1"/>
            </p:cNvSpPr>
            <p:nvPr/>
          </p:nvSpPr>
          <p:spPr bwMode="auto">
            <a:xfrm>
              <a:off x="1524000" y="5410200"/>
              <a:ext cx="949325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Ấn Độ</a:t>
              </a:r>
            </a:p>
          </p:txBody>
        </p:sp>
        <p:sp>
          <p:nvSpPr>
            <p:cNvPr id="55317" name="Text Box 21"/>
            <p:cNvSpPr txBox="1">
              <a:spLocks noChangeArrowheads="1"/>
            </p:cNvSpPr>
            <p:nvPr/>
          </p:nvSpPr>
          <p:spPr bwMode="auto">
            <a:xfrm>
              <a:off x="7010400" y="1600200"/>
              <a:ext cx="1090613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LB Nga</a:t>
              </a:r>
            </a:p>
          </p:txBody>
        </p:sp>
        <p:sp>
          <p:nvSpPr>
            <p:cNvPr id="55318" name="Text Box 22"/>
            <p:cNvSpPr txBox="1">
              <a:spLocks noChangeArrowheads="1"/>
            </p:cNvSpPr>
            <p:nvPr/>
          </p:nvSpPr>
          <p:spPr bwMode="auto">
            <a:xfrm>
              <a:off x="4572000" y="3200400"/>
              <a:ext cx="1274763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Mông Cổ</a:t>
              </a:r>
            </a:p>
          </p:txBody>
        </p:sp>
        <p:sp>
          <p:nvSpPr>
            <p:cNvPr id="55319" name="Text Box 23"/>
            <p:cNvSpPr txBox="1">
              <a:spLocks noChangeArrowheads="1"/>
            </p:cNvSpPr>
            <p:nvPr/>
          </p:nvSpPr>
          <p:spPr bwMode="auto">
            <a:xfrm>
              <a:off x="1752600" y="3048000"/>
              <a:ext cx="1457325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60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Cadacxtan</a:t>
              </a:r>
            </a:p>
          </p:txBody>
        </p:sp>
        <p:sp>
          <p:nvSpPr>
            <p:cNvPr id="25" name="Rectangle 24"/>
            <p:cNvSpPr/>
            <p:nvPr/>
          </p:nvSpPr>
          <p:spPr>
            <a:xfrm rot="5400000">
              <a:off x="7497061" y="5376299"/>
              <a:ext cx="2445016" cy="40011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cs typeface="Times New Roman" panose="02020603050405020304" pitchFamily="18" charset="0"/>
                </a:rPr>
                <a:t>Thái Bình Dương</a:t>
              </a:r>
            </a:p>
          </p:txBody>
        </p:sp>
      </p:grp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-57150" y="369888"/>
            <a:ext cx="6111875" cy="2587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Vị trí địa lí: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+ Nằm ở khu vực Đông Á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+ Tiếp giáp với 14 quốc gia, vùng lãnh thổ.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</a:rPr>
              <a:t>+ Tọa độ đất liền: 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en-US" sz="20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53</a:t>
            </a:r>
            <a:r>
              <a:rPr lang="en-US" altLang="en-US" sz="20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73</a:t>
            </a:r>
            <a:r>
              <a:rPr lang="en-US" altLang="en-US" sz="20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 – 135</a:t>
            </a:r>
            <a:r>
              <a:rPr lang="en-US" altLang="en-US" sz="2000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tx2"/>
              </a:buClr>
              <a:buFontTx/>
              <a:buNone/>
            </a:pPr>
            <a:r>
              <a:rPr lang="en-US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Gần các quốc gia, khu vực có nền kinh tế phát triển năng động: Nhật Bản, Hàn Quốc,…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rrrryyyyyyyyyyy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4" b="5556"/>
          <a:stretch>
            <a:fillRect/>
          </a:stretch>
        </p:blipFill>
        <p:spPr bwMode="auto">
          <a:xfrm>
            <a:off x="-12700" y="15081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0" y="-34925"/>
            <a:ext cx="9144000" cy="533400"/>
          </a:xfrm>
          <a:prstGeom prst="flowChartAlternateProcess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Vị trí địa lí và lãnh thổ</a:t>
            </a:r>
          </a:p>
        </p:txBody>
      </p:sp>
      <p:pic>
        <p:nvPicPr>
          <p:cNvPr id="120861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2837" r="3334" b="4993"/>
          <a:stretch>
            <a:fillRect/>
          </a:stretch>
        </p:blipFill>
        <p:spPr bwMode="auto">
          <a:xfrm>
            <a:off x="-12700" y="574675"/>
            <a:ext cx="9067800" cy="5629275"/>
          </a:xfrm>
          <a:prstGeom prst="rect">
            <a:avLst/>
          </a:prstGeom>
          <a:solidFill>
            <a:srgbClr val="CD2205"/>
          </a:solidFill>
          <a:ln w="381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20862" name="AutoShape 30"/>
          <p:cNvSpPr>
            <a:spLocks noChangeArrowheads="1"/>
          </p:cNvSpPr>
          <p:nvPr/>
        </p:nvSpPr>
        <p:spPr bwMode="auto">
          <a:xfrm>
            <a:off x="3924300" y="819150"/>
            <a:ext cx="1905000" cy="838200"/>
          </a:xfrm>
          <a:prstGeom prst="wedgeRoundRectCallout">
            <a:avLst>
              <a:gd name="adj1" fmla="val 79449"/>
              <a:gd name="adj2" fmla="val -806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Liên Bang Nga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17,1tr Km</a:t>
            </a:r>
            <a:r>
              <a:rPr lang="en-US" altLang="en-US" sz="1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0863" name="AutoShape 31"/>
          <p:cNvSpPr>
            <a:spLocks noChangeArrowheads="1"/>
          </p:cNvSpPr>
          <p:nvPr/>
        </p:nvSpPr>
        <p:spPr bwMode="auto">
          <a:xfrm>
            <a:off x="-20638" y="669925"/>
            <a:ext cx="1752601" cy="914400"/>
          </a:xfrm>
          <a:prstGeom prst="wedgeRoundRectCallout">
            <a:avLst>
              <a:gd name="adj1" fmla="val 68866"/>
              <a:gd name="adj2" fmla="val 62019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Canada 9,97tr Km</a:t>
            </a:r>
            <a:r>
              <a:rPr lang="en-US" altLang="en-US" sz="20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="1" baseline="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864" name="AutoShape 32"/>
          <p:cNvSpPr>
            <a:spLocks noChangeArrowheads="1"/>
          </p:cNvSpPr>
          <p:nvPr/>
        </p:nvSpPr>
        <p:spPr bwMode="auto">
          <a:xfrm>
            <a:off x="2025650" y="2878138"/>
            <a:ext cx="1828800" cy="762000"/>
          </a:xfrm>
          <a:prstGeom prst="wedgeRoundRectCallout">
            <a:avLst>
              <a:gd name="adj1" fmla="val -77245"/>
              <a:gd name="adj2" fmla="val -145042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Hoa Kỳ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9,63tr Km</a:t>
            </a:r>
            <a:r>
              <a:rPr lang="en-US" altLang="en-US" sz="20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0865" name="AutoShape 33"/>
          <p:cNvSpPr>
            <a:spLocks noChangeArrowheads="1"/>
          </p:cNvSpPr>
          <p:nvPr/>
        </p:nvSpPr>
        <p:spPr bwMode="auto">
          <a:xfrm rot="10800000" flipH="1" flipV="1">
            <a:off x="6858000" y="1179513"/>
            <a:ext cx="2438400" cy="990600"/>
          </a:xfrm>
          <a:prstGeom prst="wedgeEllipseCallout">
            <a:avLst>
              <a:gd name="adj1" fmla="val -36176"/>
              <a:gd name="adj2" fmla="val 76593"/>
            </a:avLst>
          </a:prstGeom>
          <a:solidFill>
            <a:srgbClr val="FFFF66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 Quốc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9,57 tr Km</a:t>
            </a:r>
            <a:r>
              <a:rPr lang="en-US" altLang="en-US" sz="2000" b="1" baseline="3000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b="1" baseline="3000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0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0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0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20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120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120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120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62" grpId="0" animBg="1"/>
      <p:bldP spid="120862" grpId="1" animBg="1"/>
      <p:bldP spid="120863" grpId="0" animBg="1"/>
      <p:bldP spid="120863" grpId="1" animBg="1"/>
      <p:bldP spid="120864" grpId="0" animBg="1"/>
      <p:bldP spid="120864" grpId="1" animBg="1"/>
      <p:bldP spid="120865" grpId="0" animBg="1"/>
      <p:bldP spid="12086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7788" y="774700"/>
            <a:ext cx="8988425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 nước có 22 tỉnh, 5 khu tự trị, 4 thành phố trực thuộc Trung Ương; 2 đặc khu hành chính: Hồng Kông và Ma Cao</a:t>
            </a: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1606550"/>
            <a:ext cx="9144000" cy="5251450"/>
            <a:chOff x="1440" y="1211"/>
            <a:chExt cx="4320" cy="3109"/>
          </a:xfrm>
        </p:grpSpPr>
        <p:pic>
          <p:nvPicPr>
            <p:cNvPr id="12301" name="Picture 8" descr="736px-B%E1%BA%A3n_%C4%91%E1%BB%93_h%C3%A0nh_ch%C3%ADnh_Trung_Qu%E1%BB%91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211"/>
              <a:ext cx="4320" cy="310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grpSp>
          <p:nvGrpSpPr>
            <p:cNvPr id="12302" name="Group 16"/>
            <p:cNvGrpSpPr>
              <a:grpSpLocks/>
            </p:cNvGrpSpPr>
            <p:nvPr/>
          </p:nvGrpSpPr>
          <p:grpSpPr bwMode="auto">
            <a:xfrm>
              <a:off x="4416" y="3888"/>
              <a:ext cx="144" cy="96"/>
              <a:chOff x="4416" y="3888"/>
              <a:chExt cx="144" cy="96"/>
            </a:xfrm>
          </p:grpSpPr>
          <p:sp>
            <p:nvSpPr>
              <p:cNvPr id="12303" name="AutoShape 17"/>
              <p:cNvSpPr>
                <a:spLocks noChangeArrowheads="1"/>
              </p:cNvSpPr>
              <p:nvPr/>
            </p:nvSpPr>
            <p:spPr bwMode="auto">
              <a:xfrm>
                <a:off x="4416" y="3936"/>
                <a:ext cx="48" cy="48"/>
              </a:xfrm>
              <a:prstGeom prst="flowChartConnector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vi-VN" altLang="en-US" sz="18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04" name="AutoShape 18"/>
              <p:cNvSpPr>
                <a:spLocks noChangeArrowheads="1"/>
              </p:cNvSpPr>
              <p:nvPr/>
            </p:nvSpPr>
            <p:spPr bwMode="auto">
              <a:xfrm>
                <a:off x="4512" y="3888"/>
                <a:ext cx="48" cy="48"/>
              </a:xfrm>
              <a:prstGeom prst="flowChartConnector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vi-VN" altLang="en-US" sz="18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6" name="AutoShape 9"/>
          <p:cNvSpPr>
            <a:spLocks noChangeArrowheads="1"/>
          </p:cNvSpPr>
          <p:nvPr/>
        </p:nvSpPr>
        <p:spPr bwMode="auto">
          <a:xfrm>
            <a:off x="4103688" y="2743200"/>
            <a:ext cx="1312862" cy="381000"/>
          </a:xfrm>
          <a:prstGeom prst="wedgeRoundRectCallout">
            <a:avLst>
              <a:gd name="adj1" fmla="val 140366"/>
              <a:gd name="adj2" fmla="val 182917"/>
              <a:gd name="adj3" fmla="val 16667"/>
            </a:avLst>
          </a:prstGeom>
          <a:solidFill>
            <a:srgbClr val="66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Bắc kinh</a:t>
            </a:r>
          </a:p>
        </p:txBody>
      </p:sp>
      <p:sp>
        <p:nvSpPr>
          <p:cNvPr id="27" name="AutoShape 10"/>
          <p:cNvSpPr>
            <a:spLocks noChangeArrowheads="1"/>
          </p:cNvSpPr>
          <p:nvPr/>
        </p:nvSpPr>
        <p:spPr bwMode="auto">
          <a:xfrm>
            <a:off x="7562850" y="1839913"/>
            <a:ext cx="1149350" cy="381000"/>
          </a:xfrm>
          <a:prstGeom prst="wedgeRoundRectCallout">
            <a:avLst>
              <a:gd name="adj1" fmla="val -109819"/>
              <a:gd name="adj2" fmla="val 452500"/>
              <a:gd name="adj3" fmla="val 16667"/>
            </a:avLst>
          </a:prstGeom>
          <a:solidFill>
            <a:srgbClr val="66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Thiên Tân</a:t>
            </a:r>
          </a:p>
        </p:txBody>
      </p:sp>
      <p:sp>
        <p:nvSpPr>
          <p:cNvPr id="28" name="AutoShape 12"/>
          <p:cNvSpPr>
            <a:spLocks noChangeArrowheads="1"/>
          </p:cNvSpPr>
          <p:nvPr/>
        </p:nvSpPr>
        <p:spPr bwMode="auto">
          <a:xfrm>
            <a:off x="7654925" y="3571875"/>
            <a:ext cx="1149350" cy="533400"/>
          </a:xfrm>
          <a:prstGeom prst="wedgeRoundRectCallout">
            <a:avLst>
              <a:gd name="adj1" fmla="val -46431"/>
              <a:gd name="adj2" fmla="val 194940"/>
              <a:gd name="adj3" fmla="val 16667"/>
            </a:avLst>
          </a:prstGeom>
          <a:solidFill>
            <a:srgbClr val="66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Thượng Hải</a:t>
            </a:r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>
            <a:off x="2514600" y="5354638"/>
            <a:ext cx="1395413" cy="381000"/>
          </a:xfrm>
          <a:prstGeom prst="wedgeRoundRectCallout">
            <a:avLst>
              <a:gd name="adj1" fmla="val 146815"/>
              <a:gd name="adj2" fmla="val -117083"/>
              <a:gd name="adj3" fmla="val 16667"/>
            </a:avLst>
          </a:prstGeom>
          <a:solidFill>
            <a:srgbClr val="66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 khánh</a:t>
            </a:r>
          </a:p>
        </p:txBody>
      </p:sp>
      <p:sp>
        <p:nvSpPr>
          <p:cNvPr id="30" name="AutoShape 15"/>
          <p:cNvSpPr>
            <a:spLocks noChangeArrowheads="1"/>
          </p:cNvSpPr>
          <p:nvPr/>
        </p:nvSpPr>
        <p:spPr bwMode="auto">
          <a:xfrm>
            <a:off x="4267200" y="6248400"/>
            <a:ext cx="985838" cy="381000"/>
          </a:xfrm>
          <a:prstGeom prst="wedgeRoundRectCallout">
            <a:avLst>
              <a:gd name="adj1" fmla="val 159722"/>
              <a:gd name="adj2" fmla="val -45000"/>
              <a:gd name="adj3" fmla="val 16667"/>
            </a:avLst>
          </a:prstGeom>
          <a:solidFill>
            <a:srgbClr val="00FF00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cao</a:t>
            </a:r>
          </a:p>
        </p:txBody>
      </p:sp>
      <p:sp>
        <p:nvSpPr>
          <p:cNvPr id="31" name="AutoShape 14"/>
          <p:cNvSpPr>
            <a:spLocks noChangeArrowheads="1"/>
          </p:cNvSpPr>
          <p:nvPr/>
        </p:nvSpPr>
        <p:spPr bwMode="auto">
          <a:xfrm>
            <a:off x="7058025" y="6208713"/>
            <a:ext cx="1560513" cy="381000"/>
          </a:xfrm>
          <a:prstGeom prst="wedgeRoundRectCallout">
            <a:avLst>
              <a:gd name="adj1" fmla="val -82458"/>
              <a:gd name="adj2" fmla="val -60417"/>
              <a:gd name="adj3" fmla="val 16667"/>
            </a:avLst>
          </a:prstGeom>
          <a:solidFill>
            <a:srgbClr val="00FF00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Hồng Kông</a:t>
            </a:r>
          </a:p>
        </p:txBody>
      </p:sp>
      <p:sp>
        <p:nvSpPr>
          <p:cNvPr id="32" name="AutoShape 13"/>
          <p:cNvSpPr>
            <a:spLocks noChangeArrowheads="1"/>
          </p:cNvSpPr>
          <p:nvPr/>
        </p:nvSpPr>
        <p:spPr bwMode="auto">
          <a:xfrm>
            <a:off x="7889875" y="4829175"/>
            <a:ext cx="822325" cy="609600"/>
          </a:xfrm>
          <a:prstGeom prst="wedgeRoundRectCallout">
            <a:avLst>
              <a:gd name="adj1" fmla="val -57292"/>
              <a:gd name="adj2" fmla="val 115366"/>
              <a:gd name="adj3" fmla="val 16667"/>
            </a:avLst>
          </a:prstGeom>
          <a:solidFill>
            <a:srgbClr val="FFFF66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Đài Loan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Vị trí địa lí và lãnh thổ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0" y="414338"/>
            <a:ext cx="9144000" cy="4619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fontAlgn="base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defRPr/>
            </a:pPr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Lãnh thổ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-9525"/>
            <a:ext cx="9144000" cy="533400"/>
          </a:xfrm>
          <a:prstGeom prst="flowChartAlternateProcess">
            <a:avLst/>
          </a:prstGeom>
          <a:solidFill>
            <a:schemeClr val="tx2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Vị trí địa lí và lãnh thổ</a:t>
            </a:r>
          </a:p>
        </p:txBody>
      </p:sp>
      <p:pic>
        <p:nvPicPr>
          <p:cNvPr id="13315" name="Picture 4" descr="Dia hinh va khoang san Trung Quoc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143000"/>
            <a:ext cx="9144000" cy="5715000"/>
          </a:xfrm>
          <a:prstGeom prst="rect">
            <a:avLst/>
          </a:prstGeom>
          <a:noFill/>
          <a:ln w="38100" cmpd="dbl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4229100" y="1143000"/>
            <a:ext cx="685800" cy="571500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 rot="5848396" flipH="1">
            <a:off x="3256757" y="3002756"/>
            <a:ext cx="34417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tuyến 105</a:t>
            </a:r>
            <a:r>
              <a:rPr lang="en-US" altLang="en-US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663700" y="1295400"/>
            <a:ext cx="2357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 Tây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5468938" y="1512888"/>
            <a:ext cx="26209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 Đông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85" y="513417"/>
            <a:ext cx="159370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Lãnh thổ</a:t>
            </a:r>
          </a:p>
        </p:txBody>
      </p:sp>
      <p:sp>
        <p:nvSpPr>
          <p:cNvPr id="9" name="4-Point Star 8">
            <a:hlinkClick r:id="rId3" action="ppaction://hlinksldjump"/>
          </p:cNvPr>
          <p:cNvSpPr/>
          <p:nvPr/>
        </p:nvSpPr>
        <p:spPr>
          <a:xfrm>
            <a:off x="8458200" y="0"/>
            <a:ext cx="685800" cy="533400"/>
          </a:xfrm>
          <a:prstGeom prst="star4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686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85" decel="100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85" decel="100000"/>
                                        <p:tgtEl>
                                          <p:spTgt spid="686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38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  <p:bldP spid="68614" grpId="0"/>
      <p:bldP spid="68616" grpId="0"/>
      <p:bldP spid="686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8362950" cy="1325563"/>
          </a:xfrm>
        </p:spPr>
        <p:txBody>
          <a:bodyPr/>
          <a:lstStyle/>
          <a:p>
            <a:pPr algn="ctr" eaLnBrk="1" hangingPunct="1"/>
            <a:r>
              <a:rPr lang="en-US" altLang="en-US" smtClean="0">
                <a:solidFill>
                  <a:srgbClr val="FF0000"/>
                </a:solidFill>
                <a:latin typeface="Times New Roman" panose="02020603050405020304" pitchFamily="18" charset="0"/>
              </a:rPr>
              <a:t>Ý nghĩa của vị trí địa lí và lãnh thổ?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anose="05040102010807070707" pitchFamily="18" charset="2"/>
              <a:buChar char="_"/>
            </a:pPr>
            <a:r>
              <a:rPr lang="en-US" altLang="en-US" smtClean="0">
                <a:solidFill>
                  <a:srgbClr val="FFC000"/>
                </a:solidFill>
                <a:latin typeface="Times New Roman" panose="02020603050405020304" pitchFamily="18" charset="0"/>
              </a:rPr>
              <a:t>Thuận lợi: 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+ Đất nước rộng lớn, trải dài </a:t>
            </a:r>
            <a:r>
              <a:rPr lang="en-US" altLang="en-US" smtClean="0">
                <a:latin typeface="Times New Roman" panose="02020603050405020304" pitchFamily="18" charset="0"/>
                <a:sym typeface="Wingdings 3" panose="05040102010807070707" pitchFamily="18" charset="2"/>
              </a:rPr>
              <a:t> thiên nhiên đa dạng.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>
                <a:latin typeface="Times New Roman" panose="02020603050405020304" pitchFamily="18" charset="0"/>
                <a:sym typeface="Wingdings 3" panose="05040102010807070707" pitchFamily="18" charset="2"/>
              </a:rPr>
              <a:t>+ Thông thương, giao lưu với các quốc gia khác.</a:t>
            </a:r>
          </a:p>
          <a:p>
            <a:pPr eaLnBrk="1" hangingPunct="1">
              <a:buFont typeface="Wingdings 3" panose="05040102010807070707" pitchFamily="18" charset="2"/>
              <a:buChar char="_"/>
            </a:pPr>
            <a:r>
              <a:rPr lang="en-US" altLang="en-US" smtClean="0">
                <a:solidFill>
                  <a:srgbClr val="FFC000"/>
                </a:solidFill>
                <a:latin typeface="Times New Roman" panose="02020603050405020304" pitchFamily="18" charset="0"/>
                <a:sym typeface="Wingdings 3" panose="05040102010807070707" pitchFamily="18" charset="2"/>
              </a:rPr>
              <a:t>Khó khăn: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>
                <a:latin typeface="Times New Roman" panose="02020603050405020304" pitchFamily="18" charset="0"/>
                <a:sym typeface="Wingdings 3" panose="05040102010807070707" pitchFamily="18" charset="2"/>
              </a:rPr>
              <a:t>+ Đảm bảo an ninh quốc phòng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>
                <a:latin typeface="Times New Roman" panose="02020603050405020304" pitchFamily="18" charset="0"/>
                <a:sym typeface="Wingdings 3" panose="05040102010807070707" pitchFamily="18" charset="2"/>
              </a:rPr>
              <a:t>+ Thiên tai (hạn hán, bão lũ…).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US" altLang="en-US" smtClean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3_21_1341199148_15_1341042263-thang-canh-dep-trung-quoc--26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2935288"/>
            <a:ext cx="4518025" cy="390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14" descr="3_21_1341199152_48_1341042522-thang-canh-dep-trung-quoc--56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2938463"/>
            <a:ext cx="4598988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15"/>
          <p:cNvSpPr txBox="1">
            <a:spLocks noChangeArrowheads="1"/>
          </p:cNvSpPr>
          <p:nvPr/>
        </p:nvSpPr>
        <p:spPr bwMode="auto">
          <a:xfrm>
            <a:off x="5176838" y="6296025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Times New Roman" panose="02020603050405020304" pitchFamily="18" charset="0"/>
              </a:rPr>
              <a:t>Vườn quốc gia đá băng Tứ Xuyên </a:t>
            </a:r>
          </a:p>
        </p:txBody>
      </p:sp>
      <p:sp>
        <p:nvSpPr>
          <p:cNvPr id="15365" name="Text Box 16"/>
          <p:cNvSpPr txBox="1">
            <a:spLocks noChangeArrowheads="1"/>
          </p:cNvSpPr>
          <p:nvPr/>
        </p:nvSpPr>
        <p:spPr bwMode="auto">
          <a:xfrm>
            <a:off x="152400" y="2971800"/>
            <a:ext cx="426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anose="02020603050405020304" pitchFamily="18" charset="0"/>
              </a:rPr>
              <a:t>Khu bảo tồn thiên nhiên Hồ Bắc </a:t>
            </a:r>
          </a:p>
        </p:txBody>
      </p:sp>
      <p:pic>
        <p:nvPicPr>
          <p:cNvPr id="15366" name="Picture 17" descr="3_21_1341199145_86_1341042022-thang-canh-dep-trung-quoc--10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0"/>
            <a:ext cx="4586287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8" descr="3_21_1341199145_53_1341042022-thang-canh-dep-trung-quoc--8-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6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20"/>
          <p:cNvSpPr txBox="1">
            <a:spLocks noChangeArrowheads="1"/>
          </p:cNvSpPr>
          <p:nvPr/>
        </p:nvSpPr>
        <p:spPr bwMode="auto">
          <a:xfrm>
            <a:off x="0" y="304800"/>
            <a:ext cx="426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  <a:latin typeface="Times New Roman" panose="02020603050405020304" pitchFamily="18" charset="0"/>
              </a:rPr>
              <a:t>Hồ Bán Nguyệt Gobi, Đôn Hoàng </a:t>
            </a:r>
          </a:p>
        </p:txBody>
      </p:sp>
      <p:sp>
        <p:nvSpPr>
          <p:cNvPr id="15369" name="Text Box 21"/>
          <p:cNvSpPr txBox="1">
            <a:spLocks noChangeArrowheads="1"/>
          </p:cNvSpPr>
          <p:nvPr/>
        </p:nvSpPr>
        <p:spPr bwMode="auto">
          <a:xfrm>
            <a:off x="5105400" y="14288"/>
            <a:ext cx="3962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Times New Roman" panose="02020603050405020304" pitchFamily="18" charset="0"/>
              </a:rPr>
              <a:t>Tháp pháo đài Kaiping, Quảng Đông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  <a:latin typeface="Times New Roman" panose="02020603050405020304" pitchFamily="18" charset="0"/>
              </a:rPr>
              <a:t>2. Điều kiện tự nhiên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0">
              <a:buFont typeface="Arial" panose="020B0604020202020204" pitchFamily="34" charset="0"/>
              <a:buNone/>
            </a:pPr>
            <a:r>
              <a:rPr lang="nl-NL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Hoạt động nhóm: Trò chơi “Ai nhanh hơn” chia lớp thành 4 nhóm: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nl-NL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Nhóm 1, 3 trình bày đặc điểm miền Đông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nl-NL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Nhóm 2, 4 trình bày đặc điểm miền Tây.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nl-NL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Học sinh dán đáp án vào phiếu học tập, trình bày sản phẩm lên bảng. Đội nào trả lời đúng và nhanh nhất sẽ có phần thưởng. </a:t>
            </a:r>
          </a:p>
          <a:p>
            <a:pPr indent="0">
              <a:buFont typeface="Arial" panose="020B0604020202020204" pitchFamily="34" charset="0"/>
              <a:buNone/>
            </a:pPr>
            <a:r>
              <a:rPr lang="en-US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Thời gian: 05 phút</a:t>
            </a:r>
            <a:endParaRPr lang="vi-VN" sz="240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0" y="-9525"/>
            <a:ext cx="9144000" cy="533400"/>
          </a:xfrm>
          <a:prstGeom prst="flowChartAlternateProcess">
            <a:avLst/>
          </a:prstGeom>
          <a:solidFill>
            <a:schemeClr val="tx2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Điều kiện tự nhiên</a:t>
            </a:r>
          </a:p>
        </p:txBody>
      </p:sp>
      <p:pic>
        <p:nvPicPr>
          <p:cNvPr id="17411" name="Picture 4" descr="Dia hinh va khoang san Trung Quoc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6019800"/>
          </a:xfrm>
          <a:prstGeom prst="rect">
            <a:avLst/>
          </a:prstGeom>
          <a:noFill/>
          <a:ln w="38100" cmpd="dbl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3" name="Line 5"/>
          <p:cNvSpPr>
            <a:spLocks noChangeShapeType="1"/>
          </p:cNvSpPr>
          <p:nvPr/>
        </p:nvSpPr>
        <p:spPr bwMode="auto">
          <a:xfrm flipH="1">
            <a:off x="4267200" y="609600"/>
            <a:ext cx="685800" cy="571500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 rot="5848396" flipH="1">
            <a:off x="3486944" y="2088356"/>
            <a:ext cx="3441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tuyến 105</a:t>
            </a:r>
            <a:r>
              <a:rPr lang="en-US" altLang="en-US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371600" y="685800"/>
            <a:ext cx="2357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 Tây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5791200" y="685800"/>
            <a:ext cx="2620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Miền Đông</a:t>
            </a:r>
          </a:p>
        </p:txBody>
      </p:sp>
      <p:sp>
        <p:nvSpPr>
          <p:cNvPr id="9" name="4-Point Star 8">
            <a:hlinkClick r:id="rId3" action="ppaction://hlinksldjump"/>
          </p:cNvPr>
          <p:cNvSpPr/>
          <p:nvPr/>
        </p:nvSpPr>
        <p:spPr>
          <a:xfrm>
            <a:off x="8458200" y="0"/>
            <a:ext cx="685800" cy="533400"/>
          </a:xfrm>
          <a:prstGeom prst="star4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0" y="4068763"/>
            <a:ext cx="4724400" cy="26368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nl-NL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Hoạt động nhóm: Trò chơi “Ai nhanh hơi” chia lớp thành 4 nhóm:</a:t>
            </a:r>
          </a:p>
          <a:p>
            <a:pPr>
              <a:buFont typeface="Arial" panose="020B0604020202020204" pitchFamily="34" charset="0"/>
              <a:buNone/>
            </a:pPr>
            <a:r>
              <a:rPr lang="nl-NL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Nhóm 1, 3 trình bày đặc điểm miền Đông</a:t>
            </a:r>
          </a:p>
          <a:p>
            <a:pPr>
              <a:buFont typeface="Arial" panose="020B0604020202020204" pitchFamily="34" charset="0"/>
              <a:buNone/>
            </a:pPr>
            <a:r>
              <a:rPr lang="nl-NL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Nhóm 2, 4 trình bày đặc điểm miền Tây.</a:t>
            </a:r>
          </a:p>
          <a:p>
            <a:pPr>
              <a:buFont typeface="Arial" panose="020B0604020202020204" pitchFamily="34" charset="0"/>
              <a:buNone/>
            </a:pPr>
            <a:r>
              <a:rPr lang="nl-NL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Học sinh dán đáp án vào phiếu học tập, trình bày sản phẩm lên bảng. Đội nào trả lời đúng và nhanh nhất sẽ có phần thưởng.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sz="180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Thời gian: 05 phút</a:t>
            </a:r>
            <a:endParaRPr lang="vi-VN" sz="180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85" decel="100000"/>
                                        <p:tgtEl>
                                          <p:spTgt spid="686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385" decel="100000"/>
                                        <p:tgtEl>
                                          <p:spTgt spid="686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85" decel="100000"/>
                                        <p:tgtEl>
                                          <p:spTgt spid="686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385" decel="100000"/>
                                        <p:tgtEl>
                                          <p:spTgt spid="686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385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  <p:bldP spid="68614" grpId="0"/>
      <p:bldP spid="68616" grpId="0"/>
      <p:bldP spid="68617" grpId="0"/>
      <p:bldP spid="10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543800" cy="715963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FF0066"/>
                </a:solidFill>
                <a:latin typeface="Times New Roman" panose="02020603050405020304" pitchFamily="18" charset="0"/>
              </a:rPr>
              <a:t>2. Điều kiện tự nhiên</a:t>
            </a:r>
          </a:p>
        </p:txBody>
      </p:sp>
      <p:graphicFrame>
        <p:nvGraphicFramePr>
          <p:cNvPr id="12437" name="Group 14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64663005"/>
              </p:ext>
            </p:extLst>
          </p:nvPr>
        </p:nvGraphicFramePr>
        <p:xfrm>
          <a:off x="143346" y="3189407"/>
          <a:ext cx="8991601" cy="3616783"/>
        </p:xfrm>
        <a:graphic>
          <a:graphicData uri="http://schemas.openxmlformats.org/drawingml/2006/table">
            <a:tbl>
              <a:tblPr/>
              <a:tblGrid>
                <a:gridCol w="1573607">
                  <a:extLst>
                    <a:ext uri="{9D8B030D-6E8A-4147-A177-3AD203B41FA5}"/>
                  </a:extLst>
                </a:gridCol>
                <a:gridCol w="3540847">
                  <a:extLst>
                    <a:ext uri="{9D8B030D-6E8A-4147-A177-3AD203B41FA5}"/>
                  </a:extLst>
                </a:gridCol>
                <a:gridCol w="3877147"/>
              </a:tblGrid>
              <a:tr h="2963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Đặc điểm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Miền Tây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Miền Đông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/>
                </a:extLst>
              </a:tr>
              <a:tr h="3603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Địa hình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Núi, cao nguyên, bồn địa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Wingdings 3" panose="05040102010807070707" pitchFamily="18" charset="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sym typeface="Wingdings 3" panose="05040102010807070707" pitchFamily="18" charset="2"/>
                        </a:rPr>
                        <a:t>Đồng bằng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7000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Khí hậu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Ôn đới lục địa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sym typeface="Wingdings 3" panose="05040102010807070707" pitchFamily="18" charset="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Phía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Bắc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ôn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đới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gió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mùa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Phía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Nam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cận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nhiệt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gió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mùa</a:t>
                      </a: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03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Sông, hồ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Thượng nguồn các con sông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sym typeface="Wingdings 3" panose="05040102010807070707" pitchFamily="18" charset="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Trung và hạ lưu các con sông lớn</a:t>
                      </a: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sym typeface="Wingdings 3" panose="05040102010807070707" pitchFamily="18" charset="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5185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Tài nguyên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Rừng, đồng cỏ, khoáng sản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Đất phù sa, khoáng sản kim loại màu, rừng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823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Thuận lợi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Thủy điện, chăn nuôi gia súc, du lịch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Tập trung dân cư, phát triển nông nghiệp, công nghiệp, giao thông vận tải, kinh tế biển.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5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</a:rPr>
                        <a:t>Khó khăn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Thưa dân, giao thông vận tải, thiếu nước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Bão, ngập lụt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715963"/>
            <a:ext cx="6667500" cy="2419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cao nguyen p t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4419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Group 16"/>
          <p:cNvGrpSpPr>
            <a:grpSpLocks/>
          </p:cNvGrpSpPr>
          <p:nvPr/>
        </p:nvGrpSpPr>
        <p:grpSpPr bwMode="auto">
          <a:xfrm>
            <a:off x="0" y="0"/>
            <a:ext cx="9150350" cy="6858000"/>
            <a:chOff x="0" y="0"/>
            <a:chExt cx="5764" cy="4320"/>
          </a:xfrm>
        </p:grpSpPr>
        <p:pic>
          <p:nvPicPr>
            <p:cNvPr id="19460" name="Picture 6" descr="himalay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84" cy="2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Text Box 9"/>
            <p:cNvSpPr txBox="1">
              <a:spLocks noChangeArrowheads="1"/>
            </p:cNvSpPr>
            <p:nvPr/>
          </p:nvSpPr>
          <p:spPr bwMode="auto">
            <a:xfrm>
              <a:off x="1680" y="4089"/>
              <a:ext cx="10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FF00"/>
                  </a:solidFill>
                  <a:latin typeface="Times New Roman" panose="02020603050405020304" pitchFamily="18" charset="0"/>
                </a:rPr>
                <a:t>Sơn nguyên</a:t>
              </a:r>
            </a:p>
          </p:txBody>
        </p:sp>
        <p:sp>
          <p:nvSpPr>
            <p:cNvPr id="19462" name="Text Box 10"/>
            <p:cNvSpPr txBox="1">
              <a:spLocks noChangeArrowheads="1"/>
            </p:cNvSpPr>
            <p:nvPr/>
          </p:nvSpPr>
          <p:spPr bwMode="auto">
            <a:xfrm>
              <a:off x="1536" y="2016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3300"/>
                  </a:solidFill>
                  <a:latin typeface="Times New Roman" panose="02020603050405020304" pitchFamily="18" charset="0"/>
                </a:rPr>
                <a:t>Dãy núi himalaya</a:t>
              </a:r>
            </a:p>
          </p:txBody>
        </p:sp>
        <p:pic>
          <p:nvPicPr>
            <p:cNvPr id="19463" name="Picture 7" descr="Trung Quoc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" t="1163" r="841" b="9883"/>
            <a:stretch>
              <a:fillRect/>
            </a:stretch>
          </p:blipFill>
          <p:spPr bwMode="auto">
            <a:xfrm>
              <a:off x="2781" y="2208"/>
              <a:ext cx="2979" cy="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4" name="Picture 13" descr="tq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0"/>
              <a:ext cx="2980" cy="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Text Box 14"/>
            <p:cNvSpPr txBox="1">
              <a:spLocks noChangeArrowheads="1"/>
            </p:cNvSpPr>
            <p:nvPr/>
          </p:nvSpPr>
          <p:spPr bwMode="auto">
            <a:xfrm>
              <a:off x="336" y="2160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3300"/>
                  </a:solidFill>
                  <a:latin typeface="Times New Roman" panose="02020603050405020304" pitchFamily="18" charset="0"/>
                </a:rPr>
                <a:t>Miền Tây</a:t>
              </a:r>
            </a:p>
          </p:txBody>
        </p:sp>
        <p:sp>
          <p:nvSpPr>
            <p:cNvPr id="19466" name="Text Box 15"/>
            <p:cNvSpPr txBox="1">
              <a:spLocks noChangeArrowheads="1"/>
            </p:cNvSpPr>
            <p:nvPr/>
          </p:nvSpPr>
          <p:spPr bwMode="auto">
            <a:xfrm>
              <a:off x="3792" y="1997"/>
              <a:ext cx="10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FF00"/>
                  </a:solidFill>
                  <a:latin typeface="Times New Roman" panose="02020603050405020304" pitchFamily="18" charset="0"/>
                </a:rPr>
                <a:t>Miền Đông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3"/>
          <p:cNvGrpSpPr>
            <a:grpSpLocks/>
          </p:cNvGrpSpPr>
          <p:nvPr/>
        </p:nvGrpSpPr>
        <p:grpSpPr bwMode="auto">
          <a:xfrm>
            <a:off x="-6350" y="0"/>
            <a:ext cx="9107488" cy="6858000"/>
            <a:chOff x="-4" y="0"/>
            <a:chExt cx="5737" cy="4320"/>
          </a:xfrm>
        </p:grpSpPr>
        <p:pic>
          <p:nvPicPr>
            <p:cNvPr id="20483" name="Picture 5" descr="lu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0"/>
              <a:ext cx="2889" cy="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4" name="Picture 5" descr="luluttrungquoc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80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5" name="Picture 6" descr="ganhan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" y="1938"/>
              <a:ext cx="2844" cy="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Picture 7" descr="131018534_91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0"/>
              <a:ext cx="2844" cy="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7" name="Picture 9" descr="nhung-chiec-o-to-bi-hu-hai-do-lu-lut-o-thu-do-bac-kinh-trung-quo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1392"/>
              <a:ext cx="2895" cy="1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8" name="Text Box 11"/>
            <p:cNvSpPr txBox="1">
              <a:spLocks noChangeArrowheads="1"/>
            </p:cNvSpPr>
            <p:nvPr/>
          </p:nvSpPr>
          <p:spPr bwMode="auto">
            <a:xfrm>
              <a:off x="576" y="3987"/>
              <a:ext cx="18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2400">
                  <a:solidFill>
                    <a:srgbClr val="FFFF00"/>
                  </a:solidFill>
                  <a:latin typeface="Times New Roman" panose="02020603050405020304" pitchFamily="18" charset="0"/>
                </a:rPr>
                <a:t>Lũ lụt ở miền Đông</a:t>
              </a:r>
            </a:p>
          </p:txBody>
        </p:sp>
        <p:sp>
          <p:nvSpPr>
            <p:cNvPr id="20489" name="Text Box 12"/>
            <p:cNvSpPr txBox="1">
              <a:spLocks noChangeArrowheads="1"/>
            </p:cNvSpPr>
            <p:nvPr/>
          </p:nvSpPr>
          <p:spPr bwMode="auto">
            <a:xfrm>
              <a:off x="3264" y="3945"/>
              <a:ext cx="18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sz="2400">
                  <a:solidFill>
                    <a:srgbClr val="FFFF00"/>
                  </a:solidFill>
                  <a:latin typeface="Times New Roman" panose="02020603050405020304" pitchFamily="18" charset="0"/>
                </a:rPr>
                <a:t>Hạn hán ở miền Tây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213225" y="1687513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2290763" y="16510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2938463" y="1677988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3576638" y="1687513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7" name="Rectangle 55"/>
          <p:cNvSpPr>
            <a:spLocks noChangeArrowheads="1"/>
          </p:cNvSpPr>
          <p:nvPr/>
        </p:nvSpPr>
        <p:spPr bwMode="auto">
          <a:xfrm>
            <a:off x="2166938" y="233045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auto">
          <a:xfrm>
            <a:off x="5505450" y="16859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9" name="Rectangle 57"/>
          <p:cNvSpPr>
            <a:spLocks noChangeArrowheads="1"/>
          </p:cNvSpPr>
          <p:nvPr/>
        </p:nvSpPr>
        <p:spPr bwMode="auto">
          <a:xfrm>
            <a:off x="4876800" y="16859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0" name="Rectangle 58"/>
          <p:cNvSpPr>
            <a:spLocks noChangeArrowheads="1"/>
          </p:cNvSpPr>
          <p:nvPr/>
        </p:nvSpPr>
        <p:spPr bwMode="auto">
          <a:xfrm>
            <a:off x="2830513" y="2306638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auto">
          <a:xfrm>
            <a:off x="1528763" y="2351088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Ộ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auto">
          <a:xfrm>
            <a:off x="3505200" y="22955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auto">
          <a:xfrm>
            <a:off x="4148138" y="22860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7" name="Oval 7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30175" y="957263"/>
            <a:ext cx="576263" cy="576262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8" name="Oval 7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3825" y="1595438"/>
            <a:ext cx="576263" cy="576262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9" name="Oval 7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36525" y="2230438"/>
            <a:ext cx="576263" cy="576262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6" name="AutoShape 84"/>
          <p:cNvSpPr>
            <a:spLocks noChangeArrowheads="1"/>
          </p:cNvSpPr>
          <p:nvPr/>
        </p:nvSpPr>
        <p:spPr bwMode="auto">
          <a:xfrm>
            <a:off x="8223250" y="946150"/>
            <a:ext cx="576263" cy="576263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7" name="AutoShape 85"/>
          <p:cNvSpPr>
            <a:spLocks noChangeArrowheads="1"/>
          </p:cNvSpPr>
          <p:nvPr/>
        </p:nvSpPr>
        <p:spPr bwMode="auto">
          <a:xfrm>
            <a:off x="8248650" y="1577975"/>
            <a:ext cx="576263" cy="576263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3" name="AutoShape 91"/>
          <p:cNvSpPr>
            <a:spLocks noChangeArrowheads="1"/>
          </p:cNvSpPr>
          <p:nvPr/>
        </p:nvSpPr>
        <p:spPr bwMode="auto">
          <a:xfrm>
            <a:off x="8261350" y="2174875"/>
            <a:ext cx="576263" cy="576263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6" name="Rectangle 114"/>
          <p:cNvSpPr>
            <a:spLocks noChangeArrowheads="1"/>
          </p:cNvSpPr>
          <p:nvPr/>
        </p:nvSpPr>
        <p:spPr bwMode="auto">
          <a:xfrm>
            <a:off x="2290763" y="1055688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6" name="Rectangle 124"/>
          <p:cNvSpPr>
            <a:spLocks noChangeArrowheads="1"/>
          </p:cNvSpPr>
          <p:nvPr/>
        </p:nvSpPr>
        <p:spPr bwMode="auto">
          <a:xfrm>
            <a:off x="6188075" y="16859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Ề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7" name="Rectangle 125"/>
          <p:cNvSpPr>
            <a:spLocks noChangeArrowheads="1"/>
          </p:cNvSpPr>
          <p:nvPr/>
        </p:nvSpPr>
        <p:spPr bwMode="auto">
          <a:xfrm>
            <a:off x="879475" y="2362200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ction Button: End 1">
            <a:hlinkClick r:id="rId5" action="ppaction://hlinksldjump" highlightClick="1"/>
          </p:cNvPr>
          <p:cNvSpPr/>
          <p:nvPr/>
        </p:nvSpPr>
        <p:spPr>
          <a:xfrm>
            <a:off x="163578" y="150020"/>
            <a:ext cx="927100" cy="37941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27" name="TextBox 2"/>
          <p:cNvSpPr txBox="1">
            <a:spLocks noChangeArrowheads="1"/>
          </p:cNvSpPr>
          <p:nvPr/>
        </p:nvSpPr>
        <p:spPr bwMode="auto">
          <a:xfrm>
            <a:off x="2128838" y="93663"/>
            <a:ext cx="43005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Dân cư và xã hội</a:t>
            </a:r>
          </a:p>
        </p:txBody>
      </p:sp>
      <p:pic>
        <p:nvPicPr>
          <p:cNvPr id="21528" name="Picture 222" descr="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9" name="Picture 223" descr="0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0"/>
            <a:ext cx="762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0" name="Picture 226" descr="felix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34062" y="34925"/>
            <a:ext cx="25479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1" name="Picture 21" descr="j02321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172200"/>
            <a:ext cx="685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2" name="Picture 237" descr="!danc_cl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096000"/>
            <a:ext cx="8524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56"/>
          <p:cNvSpPr>
            <a:spLocks noChangeArrowheads="1"/>
          </p:cNvSpPr>
          <p:nvPr/>
        </p:nvSpPr>
        <p:spPr bwMode="auto">
          <a:xfrm>
            <a:off x="6818313" y="16764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Rectangle 3"/>
          <p:cNvSpPr>
            <a:spLocks noChangeArrowheads="1"/>
          </p:cNvSpPr>
          <p:nvPr/>
        </p:nvSpPr>
        <p:spPr bwMode="auto">
          <a:xfrm>
            <a:off x="2967038" y="2982913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Rectangle 6"/>
          <p:cNvSpPr>
            <a:spLocks noChangeArrowheads="1"/>
          </p:cNvSpPr>
          <p:nvPr/>
        </p:nvSpPr>
        <p:spPr bwMode="auto">
          <a:xfrm>
            <a:off x="3602038" y="29591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Rectangle 7"/>
          <p:cNvSpPr>
            <a:spLocks noChangeArrowheads="1"/>
          </p:cNvSpPr>
          <p:nvPr/>
        </p:nvSpPr>
        <p:spPr bwMode="auto">
          <a:xfrm>
            <a:off x="4229100" y="36163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Rectangle 11"/>
          <p:cNvSpPr>
            <a:spLocks noChangeArrowheads="1"/>
          </p:cNvSpPr>
          <p:nvPr/>
        </p:nvSpPr>
        <p:spPr bwMode="auto">
          <a:xfrm>
            <a:off x="2306638" y="36671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3"/>
          <p:cNvSpPr>
            <a:spLocks noChangeArrowheads="1"/>
          </p:cNvSpPr>
          <p:nvPr/>
        </p:nvSpPr>
        <p:spPr bwMode="auto">
          <a:xfrm>
            <a:off x="2954338" y="36576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Rectangle 14"/>
          <p:cNvSpPr>
            <a:spLocks noChangeArrowheads="1"/>
          </p:cNvSpPr>
          <p:nvPr/>
        </p:nvSpPr>
        <p:spPr bwMode="auto">
          <a:xfrm>
            <a:off x="3592513" y="36163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Rectangle 54"/>
          <p:cNvSpPr>
            <a:spLocks noChangeArrowheads="1"/>
          </p:cNvSpPr>
          <p:nvPr/>
        </p:nvSpPr>
        <p:spPr bwMode="auto">
          <a:xfrm>
            <a:off x="4805363" y="4224338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Rectangle 55"/>
          <p:cNvSpPr>
            <a:spLocks noChangeArrowheads="1"/>
          </p:cNvSpPr>
          <p:nvPr/>
        </p:nvSpPr>
        <p:spPr bwMode="auto">
          <a:xfrm>
            <a:off x="2182813" y="4259263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Rectangle 56"/>
          <p:cNvSpPr>
            <a:spLocks noChangeArrowheads="1"/>
          </p:cNvSpPr>
          <p:nvPr/>
        </p:nvSpPr>
        <p:spPr bwMode="auto">
          <a:xfrm>
            <a:off x="5521325" y="36147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Rectangle 57"/>
          <p:cNvSpPr>
            <a:spLocks noChangeArrowheads="1"/>
          </p:cNvSpPr>
          <p:nvPr/>
        </p:nvSpPr>
        <p:spPr bwMode="auto">
          <a:xfrm>
            <a:off x="4892675" y="36147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Rectangle 58"/>
          <p:cNvSpPr>
            <a:spLocks noChangeArrowheads="1"/>
          </p:cNvSpPr>
          <p:nvPr/>
        </p:nvSpPr>
        <p:spPr bwMode="auto">
          <a:xfrm>
            <a:off x="2846388" y="42767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Rectangle 60"/>
          <p:cNvSpPr>
            <a:spLocks noChangeArrowheads="1"/>
          </p:cNvSpPr>
          <p:nvPr/>
        </p:nvSpPr>
        <p:spPr bwMode="auto">
          <a:xfrm>
            <a:off x="3521075" y="42243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Rectangle 61"/>
          <p:cNvSpPr>
            <a:spLocks noChangeArrowheads="1"/>
          </p:cNvSpPr>
          <p:nvPr/>
        </p:nvSpPr>
        <p:spPr bwMode="auto">
          <a:xfrm>
            <a:off x="4164013" y="4214813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47" name="Oval 76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146050" y="2886075"/>
            <a:ext cx="576263" cy="576263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48" name="Oval 7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139700" y="3524250"/>
            <a:ext cx="576263" cy="576263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49" name="Oval 79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152400" y="4159250"/>
            <a:ext cx="576263" cy="576263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AutoShape 84"/>
          <p:cNvSpPr>
            <a:spLocks noChangeArrowheads="1"/>
          </p:cNvSpPr>
          <p:nvPr/>
        </p:nvSpPr>
        <p:spPr bwMode="auto">
          <a:xfrm>
            <a:off x="8239125" y="2874963"/>
            <a:ext cx="576263" cy="576262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AutoShape 85"/>
          <p:cNvSpPr>
            <a:spLocks noChangeArrowheads="1"/>
          </p:cNvSpPr>
          <p:nvPr/>
        </p:nvSpPr>
        <p:spPr bwMode="auto">
          <a:xfrm>
            <a:off x="8264525" y="3506788"/>
            <a:ext cx="576263" cy="576262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AutoShape 91"/>
          <p:cNvSpPr>
            <a:spLocks noChangeArrowheads="1"/>
          </p:cNvSpPr>
          <p:nvPr/>
        </p:nvSpPr>
        <p:spPr bwMode="auto">
          <a:xfrm>
            <a:off x="8277225" y="4103688"/>
            <a:ext cx="576263" cy="576262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Rectangle 124"/>
          <p:cNvSpPr>
            <a:spLocks noChangeArrowheads="1"/>
          </p:cNvSpPr>
          <p:nvPr/>
        </p:nvSpPr>
        <p:spPr bwMode="auto">
          <a:xfrm>
            <a:off x="6203950" y="36147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Rectangle 54"/>
          <p:cNvSpPr>
            <a:spLocks noChangeArrowheads="1"/>
          </p:cNvSpPr>
          <p:nvPr/>
        </p:nvSpPr>
        <p:spPr bwMode="auto">
          <a:xfrm>
            <a:off x="4822825" y="49117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Rectangle 55"/>
          <p:cNvSpPr>
            <a:spLocks noChangeArrowheads="1"/>
          </p:cNvSpPr>
          <p:nvPr/>
        </p:nvSpPr>
        <p:spPr bwMode="auto">
          <a:xfrm>
            <a:off x="2200275" y="4946650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Rectangle 58"/>
          <p:cNvSpPr>
            <a:spLocks noChangeArrowheads="1"/>
          </p:cNvSpPr>
          <p:nvPr/>
        </p:nvSpPr>
        <p:spPr bwMode="auto">
          <a:xfrm>
            <a:off x="2863850" y="49228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Rectangle 59"/>
          <p:cNvSpPr>
            <a:spLocks noChangeArrowheads="1"/>
          </p:cNvSpPr>
          <p:nvPr/>
        </p:nvSpPr>
        <p:spPr bwMode="auto">
          <a:xfrm>
            <a:off x="1562100" y="496728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Rectangle 60"/>
          <p:cNvSpPr>
            <a:spLocks noChangeArrowheads="1"/>
          </p:cNvSpPr>
          <p:nvPr/>
        </p:nvSpPr>
        <p:spPr bwMode="auto">
          <a:xfrm>
            <a:off x="3538538" y="49117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Rectangle 61"/>
          <p:cNvSpPr>
            <a:spLocks noChangeArrowheads="1"/>
          </p:cNvSpPr>
          <p:nvPr/>
        </p:nvSpPr>
        <p:spPr bwMode="auto">
          <a:xfrm>
            <a:off x="4181475" y="4902200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60" name="Oval 7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169863" y="4846638"/>
            <a:ext cx="576262" cy="576262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" name="AutoShape 91"/>
          <p:cNvSpPr>
            <a:spLocks noChangeArrowheads="1"/>
          </p:cNvSpPr>
          <p:nvPr/>
        </p:nvSpPr>
        <p:spPr bwMode="auto">
          <a:xfrm>
            <a:off x="8294688" y="4791075"/>
            <a:ext cx="576262" cy="576263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Rectangle 125"/>
          <p:cNvSpPr>
            <a:spLocks noChangeArrowheads="1"/>
          </p:cNvSpPr>
          <p:nvPr/>
        </p:nvSpPr>
        <p:spPr bwMode="auto">
          <a:xfrm>
            <a:off x="912813" y="49784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Rectangle 54"/>
          <p:cNvSpPr>
            <a:spLocks noChangeArrowheads="1"/>
          </p:cNvSpPr>
          <p:nvPr/>
        </p:nvSpPr>
        <p:spPr bwMode="auto">
          <a:xfrm>
            <a:off x="4838700" y="5637213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Ử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Rectangle 55"/>
          <p:cNvSpPr>
            <a:spLocks noChangeArrowheads="1"/>
          </p:cNvSpPr>
          <p:nvPr/>
        </p:nvSpPr>
        <p:spPr bwMode="auto">
          <a:xfrm>
            <a:off x="2216150" y="567213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Rectangle 58"/>
          <p:cNvSpPr>
            <a:spLocks noChangeArrowheads="1"/>
          </p:cNvSpPr>
          <p:nvPr/>
        </p:nvSpPr>
        <p:spPr bwMode="auto">
          <a:xfrm>
            <a:off x="2879725" y="564832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Rectangle 59"/>
          <p:cNvSpPr>
            <a:spLocks noChangeArrowheads="1"/>
          </p:cNvSpPr>
          <p:nvPr/>
        </p:nvSpPr>
        <p:spPr bwMode="auto">
          <a:xfrm>
            <a:off x="1577975" y="5692775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Rectangle 60"/>
          <p:cNvSpPr>
            <a:spLocks noChangeArrowheads="1"/>
          </p:cNvSpPr>
          <p:nvPr/>
        </p:nvSpPr>
        <p:spPr bwMode="auto">
          <a:xfrm>
            <a:off x="3554413" y="5637213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Rectangle 61"/>
          <p:cNvSpPr>
            <a:spLocks noChangeArrowheads="1"/>
          </p:cNvSpPr>
          <p:nvPr/>
        </p:nvSpPr>
        <p:spPr bwMode="auto">
          <a:xfrm>
            <a:off x="4197350" y="5627688"/>
            <a:ext cx="573088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69" name="Oval 7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185738" y="5572125"/>
            <a:ext cx="576262" cy="576263"/>
          </a:xfrm>
          <a:prstGeom prst="ellipse">
            <a:avLst/>
          </a:prstGeom>
          <a:solidFill>
            <a:srgbClr val="A5AFF9"/>
          </a:solidFill>
          <a:ln w="57150">
            <a:solidFill>
              <a:srgbClr val="ECE725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AutoShape 91"/>
          <p:cNvSpPr>
            <a:spLocks noChangeArrowheads="1"/>
          </p:cNvSpPr>
          <p:nvPr/>
        </p:nvSpPr>
        <p:spPr bwMode="auto">
          <a:xfrm>
            <a:off x="8310563" y="5516563"/>
            <a:ext cx="576262" cy="576262"/>
          </a:xfrm>
          <a:prstGeom prst="star8">
            <a:avLst>
              <a:gd name="adj" fmla="val 34296"/>
            </a:avLst>
          </a:prstGeom>
          <a:solidFill>
            <a:srgbClr val="FEC6E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vi-V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Rectangle 6"/>
          <p:cNvSpPr>
            <a:spLocks noChangeArrowheads="1"/>
          </p:cNvSpPr>
          <p:nvPr/>
        </p:nvSpPr>
        <p:spPr bwMode="auto">
          <a:xfrm>
            <a:off x="4227513" y="29813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Rectangle 54"/>
          <p:cNvSpPr>
            <a:spLocks noChangeArrowheads="1"/>
          </p:cNvSpPr>
          <p:nvPr/>
        </p:nvSpPr>
        <p:spPr bwMode="auto">
          <a:xfrm>
            <a:off x="5535613" y="4902200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54"/>
          <p:cNvSpPr>
            <a:spLocks noChangeArrowheads="1"/>
          </p:cNvSpPr>
          <p:nvPr/>
        </p:nvSpPr>
        <p:spPr bwMode="auto">
          <a:xfrm>
            <a:off x="6208713" y="48863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Rectangle 124"/>
          <p:cNvSpPr>
            <a:spLocks noChangeArrowheads="1"/>
          </p:cNvSpPr>
          <p:nvPr/>
        </p:nvSpPr>
        <p:spPr bwMode="auto">
          <a:xfrm>
            <a:off x="1636713" y="3667125"/>
            <a:ext cx="573087" cy="523875"/>
          </a:xfrm>
          <a:prstGeom prst="rect">
            <a:avLst/>
          </a:prstGeom>
          <a:solidFill>
            <a:srgbClr val="84F864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84F864"/>
            </a:extrusionClr>
            <a:contourClr>
              <a:srgbClr val="84F864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4F953C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vi-V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5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5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 nodeType="clickPar">
                      <p:stCondLst>
                        <p:cond delay="0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 nodeType="clickPar">
                      <p:stCondLst>
                        <p:cond delay="0"/>
                      </p:stCondLst>
                      <p:childTnLst>
                        <p:par>
                          <p:cTn id="1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 nodeType="clickPar">
                      <p:stCondLst>
                        <p:cond delay="0"/>
                      </p:stCondLst>
                      <p:childTnLst>
                        <p:par>
                          <p:cTn id="2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590800"/>
            <a:ext cx="76962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 số của Trung Quốc xếp thứ bao nhiêu trên thế giới.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5800" y="2438400"/>
            <a:ext cx="79248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1: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1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2533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55626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27450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26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590800"/>
            <a:ext cx="76962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 là một đặc điểm về phân bố dân cư của Trung Quốc.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5800" y="2438400"/>
            <a:ext cx="79248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2: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8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3557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023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27450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2816225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1793875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6623050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7632700" y="5029200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689475" y="5026025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602288" y="5024438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827088" y="5024438"/>
          <a:ext cx="101917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17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16" marR="91416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1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2628900"/>
            <a:ext cx="90678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 trong những chính sách làm giảm tỉ suất sinh của Trung Quốc.</a:t>
            </a:r>
            <a:endParaRPr lang="en-US" altLang="en-US" sz="800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6200" y="2438400"/>
            <a:ext cx="90678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3: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6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4581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5257800"/>
          <a:ext cx="5097462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9577"/>
                <a:gridCol w="849577"/>
                <a:gridCol w="849577"/>
                <a:gridCol w="849577"/>
                <a:gridCol w="849577"/>
                <a:gridCol w="849577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62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723900" y="1295400"/>
            <a:ext cx="7658100" cy="22860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4: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3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5604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914400" y="1800225"/>
            <a:ext cx="7239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 là dân tộc chiếm đa số ở Trung Quốc.</a:t>
            </a:r>
          </a:p>
        </p:txBody>
      </p:sp>
      <p:sp>
        <p:nvSpPr>
          <p:cNvPr id="37927" name="Oval 39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7938" name="Oval 50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7939" name="Oval 51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7940" name="Oval 52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37941" name="Oval 53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37942" name="Oval 54"/>
          <p:cNvSpPr>
            <a:spLocks noChangeArrowheads="1"/>
          </p:cNvSpPr>
          <p:nvPr/>
        </p:nvSpPr>
        <p:spPr bwMode="auto">
          <a:xfrm>
            <a:off x="2286000" y="53340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37943" name="Picture 55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1816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Content Placeholder 2"/>
          <p:cNvGraphicFramePr>
            <a:graphicFrameLocks noGrp="1"/>
          </p:cNvGraphicFramePr>
          <p:nvPr>
            <p:ph/>
          </p:nvPr>
        </p:nvGraphicFramePr>
        <p:xfrm>
          <a:off x="3317875" y="4995863"/>
          <a:ext cx="3921126" cy="7191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7042"/>
                <a:gridCol w="1307042"/>
                <a:gridCol w="1307042"/>
              </a:tblGrid>
              <a:tr h="7191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7" marR="91457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7" marR="91457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7" marR="91457" marT="45681" marB="45681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79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8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79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37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37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37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37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379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37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379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379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37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37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37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379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37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37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7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943"/>
                  </p:tgtEl>
                </p:cond>
              </p:nextCondLst>
            </p:seq>
          </p:childTnLst>
        </p:cTn>
      </p:par>
    </p:tnLst>
    <p:bldLst>
      <p:bldP spid="37891" grpId="0" animBg="1"/>
      <p:bldP spid="37915" grpId="0"/>
      <p:bldP spid="379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351088"/>
            <a:ext cx="3124200" cy="275431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 gọi của công trình nổi tiếng này</a:t>
            </a:r>
            <a:endParaRPr lang="en-US" altLang="en-US" sz="800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50800" y="2403475"/>
            <a:ext cx="3276600" cy="2701925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5: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8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6629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568021"/>
              </p:ext>
            </p:extLst>
          </p:nvPr>
        </p:nvGraphicFramePr>
        <p:xfrm>
          <a:off x="2438400" y="5257800"/>
          <a:ext cx="5097464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7183"/>
                <a:gridCol w="637183"/>
                <a:gridCol w="637183"/>
                <a:gridCol w="637183"/>
                <a:gridCol w="637183"/>
                <a:gridCol w="637183"/>
                <a:gridCol w="637183"/>
                <a:gridCol w="637183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</a:tr>
            </a:tbl>
          </a:graphicData>
        </a:graphic>
      </p:graphicFrame>
      <p:pic>
        <p:nvPicPr>
          <p:cNvPr id="26665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187575"/>
            <a:ext cx="487680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590800"/>
            <a:ext cx="76962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8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 là một phát minh của Trung Quốc</a:t>
            </a:r>
            <a:endParaRPr lang="en-US" altLang="en-US" sz="800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5800" y="2438400"/>
            <a:ext cx="79248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6: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5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7653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5257800"/>
          <a:ext cx="509746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9493"/>
                <a:gridCol w="1019493"/>
                <a:gridCol w="1019493"/>
                <a:gridCol w="1019493"/>
                <a:gridCol w="1019493"/>
              </a:tblGrid>
              <a:tr h="6858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66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590800"/>
            <a:ext cx="22098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4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Đây sự phân hoá giữa các tầng lớp trong xã hội Trung Quốc.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5800" y="2438400"/>
            <a:ext cx="24384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7: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9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8677" name="Picture 23" descr="home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45081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082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083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5084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5085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5086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5087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5088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5089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5090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5091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092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5093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5094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095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45096" name="Picture 40" descr="Fistsla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5257800"/>
          <a:ext cx="5097465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6385"/>
                <a:gridCol w="566385"/>
                <a:gridCol w="566385"/>
                <a:gridCol w="566385"/>
                <a:gridCol w="566385"/>
                <a:gridCol w="566385"/>
                <a:gridCol w="566385"/>
                <a:gridCol w="566385"/>
                <a:gridCol w="566385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</a:tr>
            </a:tbl>
          </a:graphicData>
        </a:graphic>
      </p:graphicFrame>
      <p:pic>
        <p:nvPicPr>
          <p:cNvPr id="28717" name="Picture 5" descr="nguoi ngheo m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8" y="2293938"/>
            <a:ext cx="2894012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18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4413"/>
            <a:ext cx="2962275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0000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8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50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45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45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4" presetClass="exit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8" dur="500"/>
                                        <p:tgtEl>
                                          <p:spTgt spid="45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" presetClass="exit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" presetClass="exit" presetSubtype="16" fill="hold" nodeType="withEffect">
                                  <p:stCondLst>
                                    <p:cond delay="168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450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" presetClass="exit" presetSubtype="1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" presetClass="exit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" presetClass="exit" presetSubtype="16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4" presetClass="exit" presetSubtype="1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5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4" presetClass="exit" presetSubtype="16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9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4" presetClass="exit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2" dur="500"/>
                                        <p:tgtEl>
                                          <p:spTgt spid="45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" presetClass="exit" presetSubtype="1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" presetClass="exit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" presetClass="exit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45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" presetClass="exit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4" dur="500"/>
                                        <p:tgtEl>
                                          <p:spTgt spid="45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3" presetClass="entr" presetSubtype="0" repeatCount="3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96"/>
                  </p:tgtEl>
                </p:cond>
              </p:nextCondLst>
            </p:seq>
          </p:childTnLst>
        </p:cTn>
      </p:par>
    </p:tnLst>
    <p:bldLst>
      <p:bldP spid="45059" grpId="0" animBg="1"/>
      <p:bldP spid="450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601913"/>
            <a:ext cx="1981200" cy="1600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40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 một tác phẩm trong tứ đại danh tác của Trung Quốc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85800" y="2438400"/>
            <a:ext cx="2286000" cy="1981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vi-VN" altLang="en-US" sz="24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391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Ô </a:t>
            </a:r>
            <a:r>
              <a:rPr lang="en-US" sz="4000" dirty="0" err="1">
                <a:solidFill>
                  <a:srgbClr val="FF0000"/>
                </a:solidFill>
                <a:cs typeface="Times New Roman" pitchFamily="18" charset="0"/>
              </a:rPr>
              <a:t>số</a:t>
            </a:r>
            <a:r>
              <a:rPr lang="en-US" sz="4000" dirty="0">
                <a:solidFill>
                  <a:srgbClr val="FF0000"/>
                </a:solidFill>
                <a:cs typeface="Times New Roman" pitchFamily="18" charset="0"/>
              </a:rPr>
              <a:t> 8: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Gồm</a:t>
            </a:r>
            <a:r>
              <a:rPr lang="en-US" sz="40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6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cái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Times New Roman" pitchFamily="18" charset="0"/>
              </a:rPr>
              <a:t> </a:t>
            </a:r>
            <a:endParaRPr lang="en-US" sz="4000" dirty="0">
              <a:solidFill>
                <a:srgbClr val="99FF33"/>
              </a:solidFill>
              <a:cs typeface="Times New Roman" pitchFamily="18" charset="0"/>
            </a:endParaRPr>
          </a:p>
        </p:txBody>
      </p:sp>
      <p:pic>
        <p:nvPicPr>
          <p:cNvPr id="29701" name="Picture 23" descr="home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Oval 2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HÕt giê</a:t>
            </a:r>
          </a:p>
        </p:txBody>
      </p:sp>
      <p:sp>
        <p:nvSpPr>
          <p:cNvPr id="29703" name="Oval 2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9704" name="Oval 2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705" name="Oval 2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706" name="Oval 2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9707" name="Oval 2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9708" name="Oval 30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9709" name="Oval 31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9710" name="Oval 32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711" name="Oval 33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9712" name="Oval 34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9713" name="Oval 35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29714" name="Oval 36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9715" name="Oval 37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9716" name="Oval 38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9717" name="Oval 39"/>
          <p:cNvSpPr>
            <a:spLocks noChangeArrowheads="1"/>
          </p:cNvSpPr>
          <p:nvPr/>
        </p:nvSpPr>
        <p:spPr bwMode="auto">
          <a:xfrm>
            <a:off x="4648200" y="1447800"/>
            <a:ext cx="685800" cy="381000"/>
          </a:xfrm>
          <a:prstGeom prst="ellipse">
            <a:avLst/>
          </a:prstGeom>
          <a:solidFill>
            <a:schemeClr val="bg1"/>
          </a:solidFill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pic>
        <p:nvPicPr>
          <p:cNvPr id="29718" name="Picture 40" descr="Fistsla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046163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438400" y="5257800"/>
          <a:ext cx="5097462" cy="685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9577"/>
                <a:gridCol w="849577"/>
                <a:gridCol w="849577"/>
                <a:gridCol w="849577"/>
                <a:gridCol w="849577"/>
                <a:gridCol w="849577"/>
              </a:tblGrid>
              <a:tr h="685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1445" marR="91445"/>
                </a:tc>
              </a:tr>
            </a:tbl>
          </a:graphicData>
        </a:graphic>
      </p:graphicFrame>
      <p:pic>
        <p:nvPicPr>
          <p:cNvPr id="29735" name="Picture 38" descr="tên 108 vị anh hùng lương sơn bạ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68513"/>
            <a:ext cx="42068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  <a:latin typeface="Times New Roman" panose="02020603050405020304" pitchFamily="18" charset="0"/>
              </a:rPr>
              <a:t>3. Dân cư và xã hội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219200"/>
            <a:ext cx="7886700" cy="49577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mtClean="0">
                <a:solidFill>
                  <a:srgbClr val="FF0000"/>
                </a:solidFill>
                <a:latin typeface="Times New Roman" pitchFamily="18" charset="0"/>
              </a:rPr>
              <a:t>* Dân cư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latin typeface="Times New Roman" pitchFamily="18" charset="0"/>
              </a:rPr>
              <a:t>- Có số dân đông nhất thế giới: &gt;1,4 tỉ người (2018)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latin typeface="Times New Roman" pitchFamily="18" charset="0"/>
              </a:rPr>
              <a:t>- Tỉ suất gia tăng tự nhiên thấp: 0,47% (2018)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latin typeface="Times New Roman" pitchFamily="18" charset="0"/>
              </a:rPr>
              <a:t>- Phân bố dân cư không đều: mật độ dân số trung bình: 146 người/km</a:t>
            </a:r>
            <a:r>
              <a:rPr lang="en-US" altLang="en-US" sz="2400" baseline="30000" smtClean="0">
                <a:latin typeface="Times New Roman" pitchFamily="18" charset="0"/>
              </a:rPr>
              <a:t>2 </a:t>
            </a:r>
            <a:r>
              <a:rPr lang="en-US" altLang="en-US" sz="2400" smtClean="0">
                <a:latin typeface="Times New Roman" pitchFamily="18" charset="0"/>
              </a:rPr>
              <a:t>(miền Đông: đông, miền Tây: thưa)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latin typeface="Times New Roman" pitchFamily="18" charset="0"/>
              </a:rPr>
              <a:t>- Tỉ lệ dân thành thị: 56% (2016).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latin typeface="Times New Roman" pitchFamily="18" charset="0"/>
              </a:rPr>
              <a:t>- Là quốc gia đa dân tộc: 56 dân tộc, chủ yếu là người Hán.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solidFill>
                  <a:srgbClr val="C00000"/>
                </a:solidFill>
                <a:latin typeface="Times New Roman" pitchFamily="18" charset="0"/>
                <a:sym typeface="Wingdings 3" pitchFamily="18" charset="2"/>
              </a:rPr>
              <a:t> Thuận lợi: lao động dồi dào, đa dạng bản sắc dân tộc.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sym typeface="Wingdings 3" pitchFamily="18" charset="2"/>
              </a:rPr>
              <a:t> Khó khăn: sức ép dân số (vấn đề việc làm, phúc lợi xã hội,…), dễ gây xung đột sắc tộc, mất cân bằng giới tính...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19050"/>
            <a:ext cx="9096375" cy="678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0000"/>
                </a:solidFill>
                <a:latin typeface="Times New Roman" panose="02020603050405020304" pitchFamily="18" charset="0"/>
              </a:rPr>
              <a:t>3. Dân cư và xã hội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219200"/>
            <a:ext cx="7886700" cy="4957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>
                <a:solidFill>
                  <a:srgbClr val="FF0000"/>
                </a:solidFill>
                <a:latin typeface="Times New Roman" panose="02020603050405020304" pitchFamily="18" charset="0"/>
              </a:rPr>
              <a:t>* Xã hội</a:t>
            </a:r>
          </a:p>
          <a:p>
            <a:pPr eaLnBrk="1" hangingPunct="1">
              <a:buFontTx/>
              <a:buChar char="-"/>
            </a:pPr>
            <a:r>
              <a:rPr lang="en-US" altLang="en-US" smtClean="0">
                <a:latin typeface="Times New Roman" panose="02020603050405020304" pitchFamily="18" charset="0"/>
              </a:rPr>
              <a:t>Có nền văn hóa lâu đời</a:t>
            </a:r>
          </a:p>
          <a:p>
            <a:pPr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+ Có nhiều công trình kiến trúc nổi tiếng: Thiên Đàn, Di Hòa Viên, Tử Cấm Thành,…</a:t>
            </a:r>
          </a:p>
          <a:p>
            <a:pPr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+ Có nhiều phát minh vĩ đại: La bàn, giấy, thuốc súng,..</a:t>
            </a:r>
          </a:p>
          <a:p>
            <a:pPr eaLnBrk="1" hangingPunct="1">
              <a:buFontTx/>
              <a:buChar char="-"/>
            </a:pPr>
            <a:r>
              <a:rPr lang="en-US" altLang="en-US" smtClean="0">
                <a:latin typeface="Times New Roman" panose="02020603050405020304" pitchFamily="18" charset="0"/>
              </a:rPr>
              <a:t>Có nền giáo dục phát triển, truyền thống lao động cần cù, sáng tạo.</a:t>
            </a:r>
          </a:p>
          <a:p>
            <a:pPr eaLnBrk="1" hangingPunct="1">
              <a:buFontTx/>
              <a:buChar char="-"/>
            </a:pPr>
            <a:r>
              <a:rPr lang="en-US" altLang="en-US" smtClean="0">
                <a:latin typeface="Times New Roman" panose="02020603050405020304" pitchFamily="18" charset="0"/>
              </a:rPr>
              <a:t>Phân hóa giàu nghèo ngày càng sâu sắc.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4"/>
          <p:cNvGrpSpPr>
            <a:grpSpLocks/>
          </p:cNvGrpSpPr>
          <p:nvPr/>
        </p:nvGrpSpPr>
        <p:grpSpPr bwMode="auto">
          <a:xfrm>
            <a:off x="0" y="0"/>
            <a:ext cx="9144000" cy="7321550"/>
            <a:chOff x="0" y="432"/>
            <a:chExt cx="5760" cy="3888"/>
          </a:xfrm>
        </p:grpSpPr>
        <p:pic>
          <p:nvPicPr>
            <p:cNvPr id="34819" name="Picture 6" descr="Qinshihua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2"/>
              <a:ext cx="1872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0" name="Picture 7" descr="A_Tang_Dynasty_Empress_Wu_Zetia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432"/>
              <a:ext cx="196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1" name="Picture 8" descr="Portrait_of_the_Qianlong_Emperor_in_Court_Dres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432"/>
              <a:ext cx="196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2" name="Picture 9" descr="1922_Puyi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2352"/>
              <a:ext cx="2016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3" name="Picture 10" descr="425px-The_Portrait_of_the_Qing_Dynasty_Cixi_Imperial_Dowager_Empress_of_China_in_the_1900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52"/>
              <a:ext cx="1824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4" name="Picture 11" descr="CAR6JYR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352"/>
              <a:ext cx="1920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5" name="Text Box 12"/>
            <p:cNvSpPr txBox="1">
              <a:spLocks noChangeArrowheads="1"/>
            </p:cNvSpPr>
            <p:nvPr/>
          </p:nvSpPr>
          <p:spPr bwMode="auto">
            <a:xfrm>
              <a:off x="0" y="2112"/>
              <a:ext cx="1824" cy="211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Vua Tần Thuỷ Hoàng</a:t>
              </a:r>
            </a:p>
          </p:txBody>
        </p:sp>
        <p:sp>
          <p:nvSpPr>
            <p:cNvPr id="34826" name="Text Box 13"/>
            <p:cNvSpPr txBox="1">
              <a:spLocks noChangeArrowheads="1"/>
            </p:cNvSpPr>
            <p:nvPr/>
          </p:nvSpPr>
          <p:spPr bwMode="auto">
            <a:xfrm>
              <a:off x="1852" y="2112"/>
              <a:ext cx="1920" cy="211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Hoàng Đế Võ Tắc Thiên</a:t>
              </a:r>
            </a:p>
          </p:txBody>
        </p:sp>
        <p:sp>
          <p:nvSpPr>
            <p:cNvPr id="34827" name="Text Box 14"/>
            <p:cNvSpPr txBox="1">
              <a:spLocks noChangeArrowheads="1"/>
            </p:cNvSpPr>
            <p:nvPr/>
          </p:nvSpPr>
          <p:spPr bwMode="auto">
            <a:xfrm>
              <a:off x="3840" y="2112"/>
              <a:ext cx="1920" cy="211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Vua Càn Long</a:t>
              </a:r>
            </a:p>
          </p:txBody>
        </p:sp>
        <p:sp>
          <p:nvSpPr>
            <p:cNvPr id="34828" name="Text Box 15"/>
            <p:cNvSpPr txBox="1">
              <a:spLocks noChangeArrowheads="1"/>
            </p:cNvSpPr>
            <p:nvPr/>
          </p:nvSpPr>
          <p:spPr bwMode="auto">
            <a:xfrm>
              <a:off x="144" y="2352"/>
              <a:ext cx="1536" cy="212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Từ Hy Thái hậu</a:t>
              </a:r>
            </a:p>
          </p:txBody>
        </p:sp>
        <p:sp>
          <p:nvSpPr>
            <p:cNvPr id="34829" name="Text Box 16"/>
            <p:cNvSpPr txBox="1">
              <a:spLocks noChangeArrowheads="1"/>
            </p:cNvSpPr>
            <p:nvPr/>
          </p:nvSpPr>
          <p:spPr bwMode="auto">
            <a:xfrm>
              <a:off x="2044" y="2352"/>
              <a:ext cx="1536" cy="210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Vua Phổ Nghi</a:t>
              </a:r>
            </a:p>
          </p:txBody>
        </p:sp>
        <p:sp>
          <p:nvSpPr>
            <p:cNvPr id="34830" name="Text Box 17"/>
            <p:cNvSpPr txBox="1">
              <a:spLocks noChangeArrowheads="1"/>
            </p:cNvSpPr>
            <p:nvPr/>
          </p:nvSpPr>
          <p:spPr bwMode="auto">
            <a:xfrm>
              <a:off x="3840" y="2352"/>
              <a:ext cx="1920" cy="212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FF00"/>
                  </a:solidFill>
                  <a:latin typeface="Times New Roman" panose="02020603050405020304" pitchFamily="18" charset="0"/>
                </a:rPr>
                <a:t>Chủ tịch Mao Trạch Đông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9"/>
          <p:cNvGrpSpPr>
            <a:grpSpLocks/>
          </p:cNvGrpSpPr>
          <p:nvPr/>
        </p:nvGrpSpPr>
        <p:grpSpPr bwMode="auto">
          <a:xfrm>
            <a:off x="12700" y="12700"/>
            <a:ext cx="9118600" cy="6845300"/>
            <a:chOff x="8" y="8"/>
            <a:chExt cx="5744" cy="4312"/>
          </a:xfrm>
        </p:grpSpPr>
        <p:pic>
          <p:nvPicPr>
            <p:cNvPr id="35844" name="Picture 4" descr="tu-cam-thanh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8" y="32"/>
              <a:ext cx="2964" cy="2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5" name="Picture 6" descr="GreatWall_2004_Summ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" y="2240"/>
              <a:ext cx="2773" cy="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6" name="Picture 7" descr="thien da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" y="8"/>
              <a:ext cx="2784" cy="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843" name="Picture 8" descr="45257671-svd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3543300"/>
            <a:ext cx="47021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3_21_1341199155_07_1341042681-thang-canh-dep-trung-quoc--72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38100"/>
            <a:ext cx="4670425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5" descr="3_21_1341199146_76_1341042127-thang-canh-dep-trung-quoc--16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9688"/>
            <a:ext cx="443388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6" descr="3_21_1341199153_21_1341042934-thang-canh-dep-trung-quoc--60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3659188"/>
            <a:ext cx="4443413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7" descr="3_21_1341199149_29_1341042263-thang-canh-dep-trung-quoc--34-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3671888"/>
            <a:ext cx="4672012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8"/>
          <p:cNvSpPr txBox="1">
            <a:spLocks noChangeArrowheads="1"/>
          </p:cNvSpPr>
          <p:nvPr/>
        </p:nvSpPr>
        <p:spPr bwMode="auto">
          <a:xfrm>
            <a:off x="5295900" y="176213"/>
            <a:ext cx="3352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anose="02020603050405020304" pitchFamily="18" charset="0"/>
              </a:rPr>
              <a:t>Hồ Vạn Đảo, Chiết Giang </a:t>
            </a:r>
          </a:p>
        </p:txBody>
      </p:sp>
      <p:sp>
        <p:nvSpPr>
          <p:cNvPr id="36871" name="Text Box 9"/>
          <p:cNvSpPr txBox="1">
            <a:spLocks noChangeArrowheads="1"/>
          </p:cNvSpPr>
          <p:nvPr/>
        </p:nvSpPr>
        <p:spPr bwMode="auto">
          <a:xfrm>
            <a:off x="571500" y="3700463"/>
            <a:ext cx="3657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anose="02020603050405020304" pitchFamily="18" charset="0"/>
              </a:rPr>
              <a:t>Cung điện Potala, Tây Tạng </a:t>
            </a:r>
          </a:p>
        </p:txBody>
      </p:sp>
      <p:sp>
        <p:nvSpPr>
          <p:cNvPr id="36872" name="Text Box 10"/>
          <p:cNvSpPr txBox="1">
            <a:spLocks noChangeArrowheads="1"/>
          </p:cNvSpPr>
          <p:nvPr/>
        </p:nvSpPr>
        <p:spPr bwMode="auto">
          <a:xfrm>
            <a:off x="152400" y="2286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anose="02020603050405020304" pitchFamily="18" charset="0"/>
              </a:rPr>
              <a:t>Tượng Phật quan âm, đảo Hải Nam </a:t>
            </a:r>
          </a:p>
        </p:txBody>
      </p:sp>
      <p:sp>
        <p:nvSpPr>
          <p:cNvPr id="36873" name="Text Box 11"/>
          <p:cNvSpPr txBox="1">
            <a:spLocks noChangeArrowheads="1"/>
          </p:cNvSpPr>
          <p:nvPr/>
        </p:nvSpPr>
        <p:spPr bwMode="auto">
          <a:xfrm>
            <a:off x="4876800" y="37338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6600"/>
                </a:solidFill>
                <a:latin typeface="Times New Roman" panose="02020603050405020304" pitchFamily="18" charset="0"/>
              </a:rPr>
              <a:t>Điện Phật, Giang Tây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14"/>
          <p:cNvGrpSpPr>
            <a:grpSpLocks/>
          </p:cNvGrpSpPr>
          <p:nvPr/>
        </p:nvGrpSpPr>
        <p:grpSpPr bwMode="auto">
          <a:xfrm>
            <a:off x="0" y="0"/>
            <a:ext cx="9144000" cy="6799263"/>
            <a:chOff x="0" y="0"/>
            <a:chExt cx="5760" cy="4283"/>
          </a:xfrm>
        </p:grpSpPr>
        <p:pic>
          <p:nvPicPr>
            <p:cNvPr id="37891" name="Picture 9" descr="180px-Kompas_Sofi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71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2" name="Picture 10" descr="200px-Fengshui_Compas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45"/>
              <a:ext cx="2771" cy="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3" name="Picture 12" descr="200px-Lij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" y="2344"/>
              <a:ext cx="2989" cy="1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4" name="Picture 13" descr="250px-N110_ruuti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2" y="0"/>
              <a:ext cx="3038" cy="1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5" name="Text Box 19"/>
            <p:cNvSpPr txBox="1">
              <a:spLocks noChangeArrowheads="1"/>
            </p:cNvSpPr>
            <p:nvPr/>
          </p:nvSpPr>
          <p:spPr bwMode="auto">
            <a:xfrm>
              <a:off x="73" y="101"/>
              <a:ext cx="10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La bàn</a:t>
              </a:r>
            </a:p>
          </p:txBody>
        </p:sp>
        <p:sp>
          <p:nvSpPr>
            <p:cNvPr id="37896" name="Text Box 20"/>
            <p:cNvSpPr txBox="1">
              <a:spLocks noChangeArrowheads="1"/>
            </p:cNvSpPr>
            <p:nvPr/>
          </p:nvSpPr>
          <p:spPr bwMode="auto">
            <a:xfrm>
              <a:off x="2880" y="144"/>
              <a:ext cx="107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Thuốc súng</a:t>
              </a:r>
            </a:p>
          </p:txBody>
        </p:sp>
        <p:sp>
          <p:nvSpPr>
            <p:cNvPr id="37897" name="Text Box 22"/>
            <p:cNvSpPr txBox="1">
              <a:spLocks noChangeArrowheads="1"/>
            </p:cNvSpPr>
            <p:nvPr/>
          </p:nvSpPr>
          <p:spPr bwMode="auto">
            <a:xfrm>
              <a:off x="3072" y="2352"/>
              <a:ext cx="6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Giấy</a:t>
              </a:r>
            </a:p>
          </p:txBody>
        </p:sp>
        <p:sp>
          <p:nvSpPr>
            <p:cNvPr id="37898" name="Text Box 24"/>
            <p:cNvSpPr txBox="1">
              <a:spLocks noChangeArrowheads="1"/>
            </p:cNvSpPr>
            <p:nvPr/>
          </p:nvSpPr>
          <p:spPr bwMode="auto">
            <a:xfrm>
              <a:off x="56" y="2352"/>
              <a:ext cx="576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rgbClr val="FFFF00"/>
                  </a:solidFill>
                  <a:latin typeface="Times New Roman" panose="02020603050405020304" pitchFamily="18" charset="0"/>
                </a:rPr>
                <a:t>La bàn xem phong thuỷ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Times New Roman" panose="02020603050405020304" pitchFamily="18" charset="0"/>
              </a:rPr>
              <a:t>Củng cố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b="1" smtClean="0">
                <a:latin typeface="Times New Roman" panose="02020603050405020304" pitchFamily="18" charset="0"/>
              </a:rPr>
              <a:t>Câu 1. CHND Trung Hoa là quốc gia có diện tích lớn thứ mấy trên thế giới?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smtClean="0">
                <a:latin typeface="Times New Roman" panose="02020603050405020304" pitchFamily="18" charset="0"/>
              </a:rPr>
              <a:t>Thứ 3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smtClean="0">
                <a:latin typeface="Times New Roman" panose="02020603050405020304" pitchFamily="18" charset="0"/>
              </a:rPr>
              <a:t>Thứ 4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smtClean="0">
                <a:latin typeface="Times New Roman" panose="02020603050405020304" pitchFamily="18" charset="0"/>
              </a:rPr>
              <a:t>Thứ 5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altLang="en-US" smtClean="0">
                <a:latin typeface="Times New Roman" panose="02020603050405020304" pitchFamily="18" charset="0"/>
              </a:rPr>
              <a:t>Thứ 6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2286000" y="3276600"/>
            <a:ext cx="609600" cy="4572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Times New Roman" panose="02020603050405020304" pitchFamily="18" charset="0"/>
              </a:rPr>
              <a:t>Củng cố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en-US" b="1" smtClean="0">
                <a:latin typeface="Times New Roman" panose="02020603050405020304" pitchFamily="18" charset="0"/>
              </a:rPr>
              <a:t>Câu 2. Chọn đáp án thích hợp nhất 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lphaUcPeriod"/>
              <a:defRPr/>
            </a:pPr>
            <a:r>
              <a:rPr lang="en-US" altLang="en-US" smtClean="0">
                <a:latin typeface="Times New Roman" panose="02020603050405020304" pitchFamily="18" charset="0"/>
              </a:rPr>
              <a:t>Miền Đông địa hình thấp, khí hậu khắc nghiệt, miền Tây địa hình cao, khí hậu ôn hòa.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lphaUcPeriod"/>
              <a:defRPr/>
            </a:pPr>
            <a:r>
              <a:rPr lang="en-US" altLang="en-US" smtClean="0">
                <a:latin typeface="Times New Roman" panose="02020603050405020304" pitchFamily="18" charset="0"/>
              </a:rPr>
              <a:t>Miền Đông địa hình cao, khí hậu khắc nghiệt, miền Tây địa nhiều đồng bằng, khí hậu ôn hòa.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lphaUcPeriod"/>
              <a:defRPr/>
            </a:pPr>
            <a:r>
              <a:rPr lang="en-US" altLang="en-US" smtClean="0">
                <a:latin typeface="Times New Roman" panose="02020603050405020304" pitchFamily="18" charset="0"/>
              </a:rPr>
              <a:t>Miền Đông nhiều đồng bằng, khí hậu ôn hòa, miền Tây nhiều núi và cao nguyên, khí hậu khắc nghiệt.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lphaUcPeriod"/>
              <a:defRPr/>
            </a:pPr>
            <a:r>
              <a:rPr lang="en-US" altLang="en-US" smtClean="0">
                <a:latin typeface="Times New Roman" panose="02020603050405020304" pitchFamily="18" charset="0"/>
              </a:rPr>
              <a:t>Miền Đông nhiều núi và cao nguyên, khí hậu khắc nghiệt, miền Tây nhiều đồng bằng, khí hậu ôn hòa.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8153400" y="4114800"/>
            <a:ext cx="609600" cy="6096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Times New Roman" panose="02020603050405020304" pitchFamily="18" charset="0"/>
              </a:rPr>
              <a:t>Củng cố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8210550" cy="4351338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b="1" smtClean="0">
                <a:latin typeface="Times New Roman" panose="02020603050405020304" pitchFamily="18" charset="0"/>
              </a:rPr>
              <a:t>Câu 3. Dân cư Trung Quốc tập trung chủ yếu ở đâu?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A. Đồng bằng và ven biển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B. Biên giới hải đảo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C. Ở những nơi có địa hình bằng phẳng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D. Ven các sông lớn 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5105400" y="22860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Times New Roman" panose="02020603050405020304" pitchFamily="18" charset="0"/>
              </a:rPr>
              <a:t>Củng cố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b="1" smtClean="0">
                <a:latin typeface="Times New Roman" panose="02020603050405020304" pitchFamily="18" charset="0"/>
              </a:rPr>
              <a:t>Câu 4. Tác động tiêu cực của chính sách dân số ở Trung Quốc: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A. Sự không đồng tình của phần lớn dân cư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B. Làm mất cân bằng về giới tính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C. Làm mất an ninh trật tự xã hội</a:t>
            </a:r>
          </a:p>
          <a:p>
            <a:pPr marL="609600" indent="-609600" eaLnBrk="1" hangingPunct="1"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D. Làm suy giảm nguồn lao động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6172200" y="3124200"/>
            <a:ext cx="609600" cy="609600"/>
          </a:xfrm>
          <a:prstGeom prst="smileyFace">
            <a:avLst>
              <a:gd name="adj" fmla="val 4653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0"/>
          <p:cNvGrpSpPr>
            <a:grpSpLocks/>
          </p:cNvGrpSpPr>
          <p:nvPr/>
        </p:nvGrpSpPr>
        <p:grpSpPr bwMode="auto">
          <a:xfrm>
            <a:off x="0" y="3317875"/>
            <a:ext cx="9144000" cy="3540125"/>
            <a:chOff x="0" y="2090"/>
            <a:chExt cx="5760" cy="2230"/>
          </a:xfrm>
        </p:grpSpPr>
        <p:pic>
          <p:nvPicPr>
            <p:cNvPr id="43012" name="Picture 16" descr="feuerwerk_137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90"/>
              <a:ext cx="2194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3" name="Picture 19" descr="feuerwerk_137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" y="2234"/>
              <a:ext cx="2194" cy="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1" name="WordArt 21"/>
          <p:cNvSpPr>
            <a:spLocks noChangeArrowheads="1" noChangeShapeType="1" noTextEdit="1"/>
          </p:cNvSpPr>
          <p:nvPr/>
        </p:nvSpPr>
        <p:spPr bwMode="auto">
          <a:xfrm>
            <a:off x="990600" y="390525"/>
            <a:ext cx="7543800" cy="2246313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vi-VN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cs typeface="Times New Roman" panose="02020603050405020304" pitchFamily="18" charset="0"/>
              </a:rPr>
              <a:t>XIN CHÂN THÀNH CẢM ƠN</a:t>
            </a:r>
            <a:endParaRPr lang="en-US" sz="3600" kern="1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295400"/>
            <a:ext cx="8229600" cy="17526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sz="48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Bài 10. CỘNG HÒA NHÂN DÂN TRUNG HOA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Diện tích: </a:t>
            </a:r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 9,57 triệu km</a:t>
            </a:r>
            <a:r>
              <a:rPr lang="en-US" altLang="en-US" baseline="30000" smtClean="0">
                <a:solidFill>
                  <a:srgbClr val="C00000"/>
                </a:solidFill>
                <a:latin typeface="Times New Roman" panose="02020603050405020304" pitchFamily="18" charset="0"/>
              </a:rPr>
              <a:t>2</a:t>
            </a:r>
            <a:endParaRPr lang="en-US" altLang="en-US" smtClean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Dân số    : &gt;1,4 tỉ người (2018)</a:t>
            </a:r>
          </a:p>
          <a:p>
            <a:pPr algn="l" eaLnBrk="1" hangingPunct="1"/>
            <a:r>
              <a:rPr lang="en-US" altLang="en-US" smtClean="0">
                <a:solidFill>
                  <a:srgbClr val="C00000"/>
                </a:solidFill>
                <a:latin typeface="Times New Roman" panose="02020603050405020304" pitchFamily="18" charset="0"/>
              </a:rPr>
              <a:t>Thủ đô    : Bắc Kinh</a:t>
            </a:r>
          </a:p>
        </p:txBody>
      </p:sp>
    </p:spTree>
    <p:extLst>
      <p:ext uri="{BB962C8B-B14F-4D97-AF65-F5344CB8AC3E}">
        <p14:creationId xmlns:p14="http://schemas.microsoft.com/office/powerpoint/2010/main" val="191027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83570701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1534</TotalTime>
  <Words>1586</Words>
  <Application>Microsoft Office PowerPoint</Application>
  <PresentationFormat>On-screen Show (4:3)</PresentationFormat>
  <Paragraphs>379</Paragraphs>
  <Slides>36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Symbol</vt:lpstr>
      <vt:lpstr>Times New Roman</vt:lpstr>
      <vt:lpstr>Wingdings 3</vt:lpstr>
      <vt:lpstr>Office Theme</vt:lpstr>
      <vt:lpstr>PowerPoint Presentation</vt:lpstr>
      <vt:lpstr>Bài 10. CỘNG HÒA NHÂN DÂN TRUNG HOA</vt:lpstr>
      <vt:lpstr>Tiết 1. Tự nhiên, dân cư và xã hội</vt:lpstr>
      <vt:lpstr>PowerPoint Presentation</vt:lpstr>
      <vt:lpstr>PowerPoint Presentation</vt:lpstr>
      <vt:lpstr>PowerPoint Presentation</vt:lpstr>
      <vt:lpstr>PowerPoint Presentation</vt:lpstr>
      <vt:lpstr>Ý nghĩa của vị trí địa lí và lãnh thổ?</vt:lpstr>
      <vt:lpstr>PowerPoint Presentation</vt:lpstr>
      <vt:lpstr>2. Điều kiện tự nhiên</vt:lpstr>
      <vt:lpstr>PowerPoint Presentation</vt:lpstr>
      <vt:lpstr>2. Điều kiện tự nhiên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Dân cư và xã hội</vt:lpstr>
      <vt:lpstr>PowerPoint Presentation</vt:lpstr>
      <vt:lpstr>3. Dân cư và xã hội</vt:lpstr>
      <vt:lpstr>PowerPoint Presentation</vt:lpstr>
      <vt:lpstr>PowerPoint Presentation</vt:lpstr>
      <vt:lpstr>PowerPoint Presentation</vt:lpstr>
      <vt:lpstr>PowerPoint Presentation</vt:lpstr>
      <vt:lpstr>Củng cố</vt:lpstr>
      <vt:lpstr>Củng cố</vt:lpstr>
      <vt:lpstr>Củng cố</vt:lpstr>
      <vt:lpstr>Củng cố</vt:lpstr>
      <vt:lpstr>PowerPoint Presentation</vt:lpstr>
      <vt:lpstr>Bài 10. CỘNG HÒA NHÂN DÂN TRUNG HOA</vt:lpstr>
    </vt:vector>
  </TitlesOfParts>
  <Company>&lt;egyptian hak&gt;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Windows User</cp:lastModifiedBy>
  <cp:revision>481</cp:revision>
  <cp:lastPrinted>2021-03-18T07:48:38Z</cp:lastPrinted>
  <dcterms:created xsi:type="dcterms:W3CDTF">2013-02-15T13:35:02Z</dcterms:created>
  <dcterms:modified xsi:type="dcterms:W3CDTF">2022-02-26T02:52:44Z</dcterms:modified>
</cp:coreProperties>
</file>