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23" autoAdjust="0"/>
    <p:restoredTop sz="94660"/>
  </p:normalViewPr>
  <p:slideViewPr>
    <p:cSldViewPr snapToGrid="0">
      <p:cViewPr varScale="1">
        <p:scale>
          <a:sx n="66" d="100"/>
          <a:sy n="66" d="100"/>
        </p:scale>
        <p:origin x="-25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86603-4BB6-40A0-9B0F-76BE74682926}" type="datetimeFigureOut">
              <a:rPr lang="en-US" smtClean="0"/>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199451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86603-4BB6-40A0-9B0F-76BE74682926}" type="datetimeFigureOut">
              <a:rPr lang="en-US" smtClean="0"/>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455203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0886603-4BB6-40A0-9B0F-76BE74682926}" type="datetimeFigureOut">
              <a:rPr lang="en-US" smtClean="0"/>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3463811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86603-4BB6-40A0-9B0F-76BE74682926}" type="datetimeFigureOut">
              <a:rPr lang="en-US" smtClean="0"/>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363311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86603-4BB6-40A0-9B0F-76BE74682926}" type="datetimeFigureOut">
              <a:rPr lang="en-US" smtClean="0"/>
              <a:t>11/18/2021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4282853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86603-4BB6-40A0-9B0F-76BE74682926}" type="datetimeFigureOut">
              <a:rPr lang="en-US" smtClean="0"/>
              <a:t>11/18/2021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2252255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86603-4BB6-40A0-9B0F-76BE74682926}" type="datetimeFigureOut">
              <a:rPr lang="en-US" smtClean="0"/>
              <a:t>11/18/2021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1539893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886603-4BB6-40A0-9B0F-76BE74682926}" type="datetimeFigureOut">
              <a:rPr lang="en-US" smtClean="0"/>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2617011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0886603-4BB6-40A0-9B0F-76BE74682926}" type="datetimeFigureOut">
              <a:rPr lang="en-US" smtClean="0"/>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60188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86603-4BB6-40A0-9B0F-76BE74682926}" type="datetimeFigureOut">
              <a:rPr lang="en-US" smtClean="0"/>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354630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86603-4BB6-40A0-9B0F-76BE74682926}" type="datetimeFigureOut">
              <a:rPr lang="en-US" smtClean="0"/>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47F596-0C8D-4E84-AA85-5B69676BC9C3}" type="slidenum">
              <a:rPr lang="en-US" smtClean="0"/>
              <a:t>‹#›</a:t>
            </a:fld>
            <a:endParaRPr lang="en-US"/>
          </a:p>
        </p:txBody>
      </p:sp>
    </p:spTree>
    <p:extLst>
      <p:ext uri="{BB962C8B-B14F-4D97-AF65-F5344CB8AC3E}">
        <p14:creationId xmlns:p14="http://schemas.microsoft.com/office/powerpoint/2010/main" val="428533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86603-4BB6-40A0-9B0F-76BE74682926}" type="datetimeFigureOut">
              <a:rPr lang="en-US" smtClean="0"/>
              <a:t>11/18/2021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47F596-0C8D-4E84-AA85-5B69676BC9C3}" type="slidenum">
              <a:rPr lang="en-US" smtClean="0"/>
              <a:t>‹#›</a:t>
            </a:fld>
            <a:endParaRPr lang="en-US"/>
          </a:p>
        </p:txBody>
      </p:sp>
    </p:spTree>
    <p:extLst>
      <p:ext uri="{BB962C8B-B14F-4D97-AF65-F5344CB8AC3E}">
        <p14:creationId xmlns:p14="http://schemas.microsoft.com/office/powerpoint/2010/main" val="2926330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436562"/>
            <a:ext cx="9144000" cy="1276121"/>
          </a:xfrm>
        </p:spPr>
        <p:txBody>
          <a:bodyPr>
            <a:normAutofit fontScale="90000"/>
          </a:bodyPr>
          <a:lstStyle/>
          <a:p>
            <a:pPr algn="l"/>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latin typeface="Times New Roman" pitchFamily="18" charset="0"/>
                <a:cs typeface="Times New Roman" pitchFamily="18" charset="0"/>
              </a:rPr>
              <a:t>TUẦN 12: </a:t>
            </a:r>
            <a:r>
              <a:rPr lang="en-US" dirty="0" err="1" smtClean="0">
                <a:latin typeface="Times New Roman" panose="02020603050405020304" pitchFamily="18" charset="0"/>
                <a:cs typeface="Times New Roman" panose="02020603050405020304" pitchFamily="18" charset="0"/>
              </a:rPr>
              <a:t>Tiết</a:t>
            </a:r>
            <a:r>
              <a:rPr lang="en-US" dirty="0" smtClean="0">
                <a:latin typeface="Times New Roman" panose="02020603050405020304" pitchFamily="18" charset="0"/>
                <a:cs typeface="Times New Roman" panose="02020603050405020304" pitchFamily="18" charset="0"/>
              </a:rPr>
              <a:t> 35</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Title 1"/>
          <p:cNvSpPr txBox="1">
            <a:spLocks/>
          </p:cNvSpPr>
          <p:nvPr/>
        </p:nvSpPr>
        <p:spPr>
          <a:xfrm>
            <a:off x="1676400" y="2359676"/>
            <a:ext cx="9144000" cy="325901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solidFill>
                  <a:srgbClr val="FF0000"/>
                </a:solidFill>
                <a:latin typeface="Times New Roman" panose="02020603050405020304" pitchFamily="18" charset="0"/>
                <a:cs typeface="Times New Roman" panose="02020603050405020304" pitchFamily="18" charset="0"/>
              </a:rPr>
              <a:t>CHỦ ĐỀ:  KÍ TRONG VĂN HỌC HIỆN ĐẠI</a:t>
            </a:r>
            <a:br>
              <a:rPr lang="en-US" dirty="0" smtClean="0">
                <a:solidFill>
                  <a:srgbClr val="FF0000"/>
                </a:solidFill>
                <a:latin typeface="Times New Roman" panose="02020603050405020304" pitchFamily="18" charset="0"/>
                <a:cs typeface="Times New Roman" panose="02020603050405020304" pitchFamily="18" charset="0"/>
              </a:rPr>
            </a:br>
            <a:endParaRPr 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7891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923" y="1051901"/>
            <a:ext cx="11723077" cy="5126159"/>
          </a:xfrm>
        </p:spPr>
        <p:txBody>
          <a:bodyPr>
            <a:noAutofit/>
          </a:bodyPr>
          <a:lstStyle/>
          <a:p>
            <a:pPr marL="0" indent="0">
              <a:buNone/>
            </a:pPr>
            <a:r>
              <a:rPr lang="en-US" sz="2400" b="1" dirty="0" smtClean="0">
                <a:solidFill>
                  <a:srgbClr val="0070C0"/>
                </a:solidFill>
                <a:latin typeface="Times New Roman" panose="02020603050405020304" pitchFamily="18" charset="0"/>
                <a:cs typeface="Times New Roman" panose="02020603050405020304" pitchFamily="18" charset="0"/>
              </a:rPr>
              <a:t>A- MỤC TIÊU CẦN ĐẠT</a:t>
            </a:r>
          </a:p>
          <a:p>
            <a:pPr marL="0" indent="0">
              <a:buNone/>
            </a:pPr>
            <a:r>
              <a:rPr lang="en-US" sz="2400" b="1" dirty="0" smtClean="0">
                <a:latin typeface="Times New Roman" panose="02020603050405020304" pitchFamily="18" charset="0"/>
                <a:cs typeface="Times New Roman" panose="02020603050405020304" pitchFamily="18" charset="0"/>
              </a:rPr>
              <a:t>1- </a:t>
            </a:r>
            <a:r>
              <a:rPr lang="en-US" sz="2400" b="1" dirty="0" err="1" smtClean="0">
                <a:latin typeface="Times New Roman" panose="02020603050405020304" pitchFamily="18" charset="0"/>
                <a:cs typeface="Times New Roman" panose="02020603050405020304" pitchFamily="18" charset="0"/>
              </a:rPr>
              <a:t>Nội</a:t>
            </a:r>
            <a:r>
              <a:rPr lang="en-US" sz="2400" b="1" dirty="0" smtClean="0">
                <a:latin typeface="Times New Roman" panose="02020603050405020304" pitchFamily="18" charset="0"/>
                <a:cs typeface="Times New Roman" panose="02020603050405020304" pitchFamily="18" charset="0"/>
              </a:rPr>
              <a:t> dung</a:t>
            </a:r>
          </a:p>
          <a:p>
            <a:pPr marL="0" indent="0">
              <a:buNone/>
            </a:pPr>
            <a:r>
              <a:rPr lang="en-US" sz="24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Hiểu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đặc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sắc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về</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nội</a:t>
            </a:r>
            <a:r>
              <a:rPr lang="en-US" sz="2200" dirty="0">
                <a:latin typeface="Times New Roman" panose="02020603050405020304" pitchFamily="18" charset="0"/>
                <a:cs typeface="Times New Roman" panose="02020603050405020304" pitchFamily="18" charset="0"/>
              </a:rPr>
              <a:t> dung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nghệ</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thuật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đoạn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trích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phẩm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kí</a:t>
            </a:r>
            <a:r>
              <a:rPr lang="en-US" sz="2200" dirty="0" smtClean="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a:buFontTx/>
              <a:buChar char="-"/>
            </a:pPr>
            <a:r>
              <a:rPr lang="en-US" sz="2200" dirty="0" err="1" smtClean="0">
                <a:latin typeface="Times New Roman" panose="02020603050405020304" pitchFamily="18" charset="0"/>
                <a:cs typeface="Times New Roman" panose="02020603050405020304" pitchFamily="18" charset="0"/>
              </a:rPr>
              <a:t>Hiểu</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một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số</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đặc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điểm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đóng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góp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thể</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loại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kí</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Việt</a:t>
            </a:r>
            <a:r>
              <a:rPr lang="en-US" sz="2200" dirty="0">
                <a:latin typeface="Times New Roman" panose="02020603050405020304" pitchFamily="18" charset="0"/>
                <a:cs typeface="Times New Roman" panose="02020603050405020304" pitchFamily="18" charset="0"/>
              </a:rPr>
              <a:t> Nam </a:t>
            </a:r>
            <a:r>
              <a:rPr lang="en-US" sz="2200" dirty="0" err="1">
                <a:latin typeface="Times New Roman" panose="02020603050405020304" pitchFamily="18" charset="0"/>
                <a:cs typeface="Times New Roman" panose="02020603050405020304" pitchFamily="18" charset="0"/>
              </a:rPr>
              <a:t>từ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sau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mạng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tháng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Tám</a:t>
            </a:r>
            <a:r>
              <a:rPr lang="en-US" sz="2200" dirty="0">
                <a:latin typeface="Times New Roman" panose="02020603050405020304" pitchFamily="18" charset="0"/>
                <a:cs typeface="Times New Roman" panose="02020603050405020304" pitchFamily="18" charset="0"/>
              </a:rPr>
              <a:t> 1945 </a:t>
            </a:r>
            <a:r>
              <a:rPr lang="en-US" sz="2200" dirty="0" err="1">
                <a:latin typeface="Times New Roman" panose="02020603050405020304" pitchFamily="18" charset="0"/>
                <a:cs typeface="Times New Roman" panose="02020603050405020304" pitchFamily="18" charset="0"/>
              </a:rPr>
              <a:t>đến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thế</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kỉ</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XX.</a:t>
            </a:r>
          </a:p>
          <a:p>
            <a:pPr marL="0" indent="0">
              <a:buNone/>
            </a:pPr>
            <a:r>
              <a:rPr lang="en-US" sz="2200" b="1" dirty="0" smtClean="0">
                <a:latin typeface="Times New Roman" panose="02020603050405020304" pitchFamily="18" charset="0"/>
                <a:cs typeface="Times New Roman" panose="02020603050405020304" pitchFamily="18" charset="0"/>
              </a:rPr>
              <a:t>2- </a:t>
            </a:r>
            <a:r>
              <a:rPr lang="en-US" sz="2200" b="1" dirty="0" err="1" smtClean="0">
                <a:latin typeface="Times New Roman" panose="02020603050405020304" pitchFamily="18" charset="0"/>
                <a:cs typeface="Times New Roman" panose="02020603050405020304" pitchFamily="18" charset="0"/>
              </a:rPr>
              <a:t>Kĩ</a:t>
            </a:r>
            <a:r>
              <a:rPr lang="en-US" sz="2200" b="1" dirty="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năng</a:t>
            </a:r>
            <a:endParaRPr lang="en-US" sz="2200" b="1"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đọc</a:t>
            </a:r>
            <a:r>
              <a:rPr lang="en-US" sz="2200" dirty="0">
                <a:latin typeface="Times New Roman" panose="02020603050405020304" pitchFamily="18" charset="0"/>
                <a:cs typeface="Times New Roman" panose="02020603050405020304" pitchFamily="18" charset="0"/>
              </a:rPr>
              <a:t> - </a:t>
            </a:r>
            <a:r>
              <a:rPr lang="en-US" sz="2200" dirty="0" err="1">
                <a:latin typeface="Times New Roman" panose="02020603050405020304" pitchFamily="18" charset="0"/>
                <a:cs typeface="Times New Roman" panose="02020603050405020304" pitchFamily="18" charset="0"/>
              </a:rPr>
              <a:t>hiểu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một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phẩm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kí</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đại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Việt</a:t>
            </a:r>
            <a:r>
              <a:rPr lang="en-US" sz="2200" dirty="0">
                <a:latin typeface="Times New Roman" panose="02020603050405020304" pitchFamily="18" charset="0"/>
                <a:cs typeface="Times New Roman" panose="02020603050405020304" pitchFamily="18" charset="0"/>
              </a:rPr>
              <a:t> Nam </a:t>
            </a:r>
            <a:r>
              <a:rPr lang="en-US" sz="2200" dirty="0" err="1">
                <a:latin typeface="Times New Roman" panose="02020603050405020304" pitchFamily="18" charset="0"/>
                <a:cs typeface="Times New Roman" panose="02020603050405020304" pitchFamily="18" charset="0"/>
              </a:rPr>
              <a:t>theo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đặc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trưng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thể</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loại</a:t>
            </a:r>
            <a:r>
              <a:rPr lang="en-US" sz="2200" dirty="0">
                <a:latin typeface="Times New Roman" panose="02020603050405020304" pitchFamily="18" charset="0"/>
                <a:cs typeface="Times New Roman" panose="02020603050405020304" pitchFamily="18" charset="0"/>
              </a:rPr>
              <a:t>.</a:t>
            </a:r>
          </a:p>
          <a:p>
            <a:pPr marL="0" indent="0">
              <a:buNone/>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dụng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hiểu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trên</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vào</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việc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làm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nghị</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luận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học</a:t>
            </a:r>
            <a:r>
              <a:rPr lang="en-US" sz="2200" dirty="0">
                <a:latin typeface="Times New Roman" panose="02020603050405020304" pitchFamily="18" charset="0"/>
                <a:cs typeface="Times New Roman" panose="02020603050405020304" pitchFamily="18" charset="0"/>
              </a:rPr>
              <a:t>.</a:t>
            </a:r>
          </a:p>
          <a:p>
            <a:pPr marL="0" indent="0">
              <a:buNone/>
            </a:pPr>
            <a:r>
              <a:rPr lang="en-US" sz="2200" b="1"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Thấy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được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cần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phải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dụng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hợp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phương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thức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biểu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đạt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trong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nghị</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luận</a:t>
            </a:r>
            <a:r>
              <a:rPr lang="en-US" sz="2200" dirty="0">
                <a:latin typeface="Times New Roman" panose="02020603050405020304" pitchFamily="18" charset="0"/>
                <a:cs typeface="Times New Roman" panose="02020603050405020304" pitchFamily="18" charset="0"/>
              </a:rPr>
              <a:t>;</a:t>
            </a:r>
          </a:p>
          <a:p>
            <a:pPr marL="0" indent="0">
              <a:buNone/>
            </a:pPr>
            <a:r>
              <a:rPr lang="en-US" sz="2200" b="1" dirty="0">
                <a:latin typeface="Times New Roman" panose="02020603050405020304" pitchFamily="18" charset="0"/>
                <a:cs typeface="Times New Roman" panose="02020603050405020304" pitchFamily="18" charset="0"/>
              </a:rPr>
              <a: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dụng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hợp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phương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thức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biểu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đạt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trong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một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đoạn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nghị</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luận</a:t>
            </a:r>
            <a:r>
              <a:rPr lang="en-US" sz="2200" dirty="0">
                <a:latin typeface="Times New Roman" panose="02020603050405020304" pitchFamily="18" charset="0"/>
                <a:cs typeface="Times New Roman" panose="02020603050405020304" pitchFamily="18" charset="0"/>
              </a:rPr>
              <a:t>.</a:t>
            </a:r>
          </a:p>
          <a:p>
            <a:pPr marL="0" indent="0">
              <a:buNone/>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Nắm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kiến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thức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kĩ</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năng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bản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về</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thao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lập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luận</a:t>
            </a:r>
            <a:r>
              <a:rPr lang="en-US" sz="2200" dirty="0">
                <a:latin typeface="Times New Roman" panose="02020603050405020304" pitchFamily="18" charset="0"/>
                <a:cs typeface="Times New Roman" panose="02020603050405020304" pitchFamily="18" charset="0"/>
              </a:rPr>
              <a:t>;</a:t>
            </a:r>
          </a:p>
          <a:p>
            <a:pPr marL="0" indent="0">
              <a:buNone/>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dụng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hợp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thao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lập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luận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để</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văn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nghị</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luận</a:t>
            </a:r>
            <a:r>
              <a:rPr lang="en-US" sz="22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838200" y="19415"/>
            <a:ext cx="10515600" cy="1325563"/>
          </a:xfrm>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a:t>
            </a:r>
            <a:r>
              <a:rPr lang="en-US" b="1" dirty="0" smtClean="0">
                <a:solidFill>
                  <a:srgbClr val="FF0000"/>
                </a:solidFill>
                <a:latin typeface="Times New Roman" panose="02020603050405020304" pitchFamily="18" charset="0"/>
                <a:cs typeface="Times New Roman" panose="02020603050405020304" pitchFamily="18" charset="0"/>
              </a:rPr>
              <a:t>ĐỀ: KÍ </a:t>
            </a:r>
            <a:r>
              <a:rPr lang="en-US" b="1" dirty="0" smtClean="0">
                <a:solidFill>
                  <a:srgbClr val="FF0000"/>
                </a:solidFill>
                <a:latin typeface="Times New Roman" panose="02020603050405020304" pitchFamily="18" charset="0"/>
                <a:cs typeface="Times New Roman" panose="02020603050405020304" pitchFamily="18" charset="0"/>
              </a:rPr>
              <a:t>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1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338" y="1316329"/>
            <a:ext cx="11289323" cy="5128009"/>
          </a:xfrm>
        </p:spPr>
        <p:txBody>
          <a:bodyPr>
            <a:normAutofit fontScale="55000" lnSpcReduction="20000"/>
          </a:bodyPr>
          <a:lstStyle/>
          <a:p>
            <a:pPr marL="0" indent="0">
              <a:buNone/>
            </a:pPr>
            <a:endParaRPr lang="en-US" b="1" dirty="0" smtClean="0">
              <a:solidFill>
                <a:srgbClr val="0070C0"/>
              </a:solidFill>
              <a:latin typeface="Times New Roman" panose="02020603050405020304" pitchFamily="18" charset="0"/>
              <a:cs typeface="Times New Roman" panose="02020603050405020304" pitchFamily="18" charset="0"/>
            </a:endParaRPr>
          </a:p>
          <a:p>
            <a:pPr marL="0" indent="0">
              <a:spcBef>
                <a:spcPts val="1200"/>
              </a:spcBef>
              <a:buNone/>
            </a:pPr>
            <a:r>
              <a:rPr lang="en-US" b="1" dirty="0" smtClean="0">
                <a:solidFill>
                  <a:srgbClr val="0070C0"/>
                </a:solidFill>
                <a:latin typeface="Times New Roman" panose="02020603050405020304" pitchFamily="18" charset="0"/>
                <a:cs typeface="Times New Roman" panose="02020603050405020304" pitchFamily="18" charset="0"/>
              </a:rPr>
              <a:t>B- KIỂM TRA BÀI CŨ</a:t>
            </a:r>
          </a:p>
          <a:p>
            <a:pPr marL="0" indent="0">
              <a:spcBef>
                <a:spcPts val="600"/>
              </a:spcBef>
              <a:buNone/>
            </a:pPr>
            <a:r>
              <a:rPr lang="en-US" sz="3400" dirty="0">
                <a:solidFill>
                  <a:srgbClr val="FF0000"/>
                </a:solidFill>
                <a:latin typeface="Times New Roman" panose="02020603050405020304" pitchFamily="18" charset="0"/>
                <a:cs typeface="Times New Roman" panose="02020603050405020304" pitchFamily="18" charset="0"/>
              </a:rPr>
              <a:t>-</a:t>
            </a:r>
            <a:r>
              <a:rPr lang="en-US" sz="3400" i="1" dirty="0" err="1">
                <a:solidFill>
                  <a:srgbClr val="FF0000"/>
                </a:solidFill>
                <a:latin typeface="Times New Roman" panose="02020603050405020304" pitchFamily="18" charset="0"/>
                <a:cs typeface="Times New Roman" panose="02020603050405020304" pitchFamily="18" charset="0"/>
              </a:rPr>
              <a:t>Em</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hãy</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kể</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tên</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các</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tác</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phẩm</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kí</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đã</a:t>
            </a:r>
            <a:r>
              <a:rPr lang="en-US" sz="3400" i="1" dirty="0">
                <a:solidFill>
                  <a:srgbClr val="FF0000"/>
                </a:solidFill>
                <a:latin typeface="Times New Roman" panose="02020603050405020304" pitchFamily="18" charset="0"/>
                <a:cs typeface="Times New Roman" panose="02020603050405020304" pitchFamily="18" charset="0"/>
              </a:rPr>
              <a:t> </a:t>
            </a:r>
            <a:r>
              <a:rPr lang="en-US" sz="3400" i="1" dirty="0" err="1">
                <a:solidFill>
                  <a:srgbClr val="FF0000"/>
                </a:solidFill>
                <a:latin typeface="Times New Roman" panose="02020603050405020304" pitchFamily="18" charset="0"/>
                <a:cs typeface="Times New Roman" panose="02020603050405020304" pitchFamily="18" charset="0"/>
              </a:rPr>
              <a:t>học</a:t>
            </a:r>
            <a:r>
              <a:rPr lang="en-US" sz="3400" dirty="0">
                <a:solidFill>
                  <a:srgbClr val="FF0000"/>
                </a:solidFill>
                <a:latin typeface="Times New Roman" panose="02020603050405020304" pitchFamily="18" charset="0"/>
                <a:cs typeface="Times New Roman" panose="02020603050405020304" pitchFamily="18" charset="0"/>
              </a:rPr>
              <a:t>.– HS chia </a:t>
            </a:r>
            <a:r>
              <a:rPr lang="en-US" sz="3400" dirty="0" err="1">
                <a:solidFill>
                  <a:srgbClr val="FF0000"/>
                </a:solidFill>
                <a:latin typeface="Times New Roman" panose="02020603050405020304" pitchFamily="18" charset="0"/>
                <a:cs typeface="Times New Roman" panose="02020603050405020304" pitchFamily="18" charset="0"/>
              </a:rPr>
              <a:t>sẻ</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tự</a:t>
            </a:r>
            <a:r>
              <a:rPr lang="en-US" sz="3400" dirty="0">
                <a:solidFill>
                  <a:srgbClr val="FF0000"/>
                </a:solidFill>
                <a:latin typeface="Times New Roman" panose="02020603050405020304" pitchFamily="18" charset="0"/>
                <a:cs typeface="Times New Roman" panose="02020603050405020304" pitchFamily="18" charset="0"/>
              </a:rPr>
              <a:t> do </a:t>
            </a:r>
            <a:r>
              <a:rPr lang="en-US" sz="3400" dirty="0" err="1">
                <a:solidFill>
                  <a:srgbClr val="FF0000"/>
                </a:solidFill>
                <a:latin typeface="Times New Roman" panose="02020603050405020304" pitchFamily="18" charset="0"/>
                <a:cs typeface="Times New Roman" panose="02020603050405020304" pitchFamily="18" charset="0"/>
              </a:rPr>
              <a:t>những</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hiểu</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biết</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về</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các</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đoạn</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trích</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đã</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học</a:t>
            </a:r>
            <a:r>
              <a:rPr lang="en-US" sz="3400" dirty="0">
                <a:solidFill>
                  <a:srgbClr val="FF0000"/>
                </a:solidFill>
                <a:latin typeface="Times New Roman" panose="02020603050405020304" pitchFamily="18" charset="0"/>
                <a:cs typeface="Times New Roman" panose="02020603050405020304" pitchFamily="18" charset="0"/>
              </a:rPr>
              <a:t> ở </a:t>
            </a:r>
            <a:r>
              <a:rPr lang="en-US" sz="3400" dirty="0" err="1">
                <a:solidFill>
                  <a:srgbClr val="FF0000"/>
                </a:solidFill>
                <a:latin typeface="Times New Roman" panose="02020603050405020304" pitchFamily="18" charset="0"/>
                <a:cs typeface="Times New Roman" panose="02020603050405020304" pitchFamily="18" charset="0"/>
              </a:rPr>
              <a:t>lớp</a:t>
            </a:r>
            <a:r>
              <a:rPr lang="en-US" sz="3400" dirty="0">
                <a:solidFill>
                  <a:srgbClr val="FF0000"/>
                </a:solidFill>
                <a:latin typeface="Times New Roman" panose="02020603050405020304" pitchFamily="18" charset="0"/>
                <a:cs typeface="Times New Roman" panose="02020603050405020304" pitchFamily="18" charset="0"/>
              </a:rPr>
              <a:t> 9 </a:t>
            </a:r>
            <a:r>
              <a:rPr lang="en-US" sz="3400" dirty="0" err="1">
                <a:solidFill>
                  <a:srgbClr val="FF0000"/>
                </a:solidFill>
                <a:latin typeface="Times New Roman" panose="02020603050405020304" pitchFamily="18" charset="0"/>
                <a:cs typeface="Times New Roman" panose="02020603050405020304" pitchFamily="18" charset="0"/>
              </a:rPr>
              <a:t>và</a:t>
            </a:r>
            <a:r>
              <a:rPr lang="en-US" sz="3400" dirty="0">
                <a:solidFill>
                  <a:srgbClr val="FF0000"/>
                </a:solidFill>
                <a:latin typeface="Times New Roman" panose="02020603050405020304" pitchFamily="18" charset="0"/>
                <a:cs typeface="Times New Roman" panose="02020603050405020304" pitchFamily="18" charset="0"/>
              </a:rPr>
              <a:t> </a:t>
            </a:r>
            <a:r>
              <a:rPr lang="en-US" sz="3400" dirty="0" err="1">
                <a:solidFill>
                  <a:srgbClr val="FF0000"/>
                </a:solidFill>
                <a:latin typeface="Times New Roman" panose="02020603050405020304" pitchFamily="18" charset="0"/>
                <a:cs typeface="Times New Roman" panose="02020603050405020304" pitchFamily="18" charset="0"/>
              </a:rPr>
              <a:t>lớp</a:t>
            </a:r>
            <a:r>
              <a:rPr lang="en-US" sz="3400" dirty="0">
                <a:solidFill>
                  <a:srgbClr val="FF0000"/>
                </a:solidFill>
                <a:latin typeface="Times New Roman" panose="02020603050405020304" pitchFamily="18" charset="0"/>
                <a:cs typeface="Times New Roman" panose="02020603050405020304" pitchFamily="18" charset="0"/>
              </a:rPr>
              <a:t> 11</a:t>
            </a:r>
          </a:p>
          <a:p>
            <a:pPr marL="0" indent="0">
              <a:spcBef>
                <a:spcPts val="600"/>
              </a:spcBef>
              <a:buNone/>
            </a:pPr>
            <a:r>
              <a:rPr lang="vi-VN" sz="3400" b="1" dirty="0" smtClean="0">
                <a:latin typeface="Times New Roman" panose="02020603050405020304" pitchFamily="18" charset="0"/>
                <a:cs typeface="Times New Roman" panose="02020603050405020304" pitchFamily="18" charset="0"/>
              </a:rPr>
              <a:t> </a:t>
            </a:r>
            <a:r>
              <a:rPr lang="vi-VN" sz="3400" b="1" dirty="0">
                <a:latin typeface="Times New Roman" panose="02020603050405020304" pitchFamily="18" charset="0"/>
                <a:cs typeface="Times New Roman" panose="02020603050405020304" pitchFamily="18" charset="0"/>
              </a:rPr>
              <a:t>Các tác phẩm kí đã học</a:t>
            </a:r>
            <a:endParaRPr lang="en-US" sz="3400" dirty="0">
              <a:latin typeface="Times New Roman" panose="02020603050405020304" pitchFamily="18" charset="0"/>
              <a:cs typeface="Times New Roman" panose="02020603050405020304" pitchFamily="18" charset="0"/>
            </a:endParaRPr>
          </a:p>
          <a:p>
            <a:pPr marL="0" indent="0">
              <a:lnSpc>
                <a:spcPct val="170000"/>
              </a:lnSpc>
              <a:spcBef>
                <a:spcPts val="600"/>
              </a:spcBef>
              <a:buNone/>
            </a:pPr>
            <a:r>
              <a:rPr lang="vi-VN" sz="3400" b="1" dirty="0">
                <a:latin typeface="Times New Roman" panose="02020603050405020304" pitchFamily="18" charset="0"/>
                <a:cs typeface="Times New Roman" panose="02020603050405020304" pitchFamily="18" charset="0"/>
              </a:rPr>
              <a:t>- Ở lớp 9: </a:t>
            </a:r>
            <a:r>
              <a:rPr lang="vi-VN" sz="3400" b="1" i="1" dirty="0">
                <a:latin typeface="Times New Roman" panose="02020603050405020304" pitchFamily="18" charset="0"/>
                <a:cs typeface="Times New Roman" panose="02020603050405020304" pitchFamily="18" charset="0"/>
              </a:rPr>
              <a:t>Vũ trung </a:t>
            </a:r>
            <a:r>
              <a:rPr lang="vi-VN" sz="3400" b="1" i="1" u="sng" dirty="0">
                <a:latin typeface="Times New Roman" panose="02020603050405020304" pitchFamily="18" charset="0"/>
                <a:cs typeface="Times New Roman" panose="02020603050405020304" pitchFamily="18" charset="0"/>
              </a:rPr>
              <a:t>tùy </a:t>
            </a:r>
            <a:r>
              <a:rPr lang="vi-VN" sz="3400" b="1" i="1" u="sng" dirty="0" smtClean="0">
                <a:latin typeface="Times New Roman" panose="02020603050405020304" pitchFamily="18" charset="0"/>
                <a:cs typeface="Times New Roman" panose="02020603050405020304" pitchFamily="18" charset="0"/>
              </a:rPr>
              <a:t>bút</a:t>
            </a:r>
            <a:r>
              <a:rPr lang="en-US" sz="3400" dirty="0" smtClean="0">
                <a:latin typeface="Times New Roman" panose="02020603050405020304" pitchFamily="18" charset="0"/>
                <a:cs typeface="Times New Roman" panose="02020603050405020304" pitchFamily="18" charset="0"/>
              </a:rPr>
              <a:t>- </a:t>
            </a:r>
            <a:r>
              <a:rPr lang="vi-VN" sz="3400" dirty="0" smtClean="0">
                <a:latin typeface="Times New Roman" panose="02020603050405020304" pitchFamily="18" charset="0"/>
                <a:cs typeface="Times New Roman" panose="02020603050405020304" pitchFamily="18" charset="0"/>
              </a:rPr>
              <a:t>là </a:t>
            </a:r>
            <a:r>
              <a:rPr lang="vi-VN" sz="3400" dirty="0">
                <a:latin typeface="Times New Roman" panose="02020603050405020304" pitchFamily="18" charset="0"/>
                <a:cs typeface="Times New Roman" panose="02020603050405020304" pitchFamily="18" charset="0"/>
              </a:rPr>
              <a:t>một tp đặc sắc </a:t>
            </a:r>
            <a:r>
              <a:rPr lang="vi-VN" sz="3400" b="1" dirty="0">
                <a:latin typeface="Times New Roman" panose="02020603050405020304" pitchFamily="18" charset="0"/>
                <a:cs typeface="Times New Roman" panose="02020603050405020304" pitchFamily="18" charset="0"/>
              </a:rPr>
              <a:t>của Phạm Đình Hổ</a:t>
            </a:r>
            <a:r>
              <a:rPr lang="vi-VN" sz="3400" dirty="0">
                <a:latin typeface="Times New Roman" panose="02020603050405020304" pitchFamily="18" charset="0"/>
                <a:cs typeface="Times New Roman" panose="02020603050405020304" pitchFamily="18" charset="0"/>
              </a:rPr>
              <a:t>, được viết khoảng đầu đời </a:t>
            </a:r>
            <a:r>
              <a:rPr lang="vi-VN" sz="3400" dirty="0" smtClean="0">
                <a:latin typeface="Times New Roman" panose="02020603050405020304" pitchFamily="18" charset="0"/>
                <a:cs typeface="Times New Roman" panose="02020603050405020304" pitchFamily="18" charset="0"/>
              </a:rPr>
              <a:t>Nguyễn (đầu thế kỉ XIX) </a:t>
            </a:r>
            <a:r>
              <a:rPr lang="vi-VN" sz="3400" dirty="0">
                <a:latin typeface="Times New Roman" panose="02020603050405020304" pitchFamily="18" charset="0"/>
                <a:cs typeface="Times New Roman" panose="02020603050405020304" pitchFamily="18" charset="0"/>
              </a:rPr>
              <a:t>phản ánh đời sống xa hoa của vua chúa và sự nhũng nhiễu của bọn quan lại thời Lê – Trịnh bằng một lối văn ghi chép sự việc cụ thể, chân thực, sinh động.</a:t>
            </a:r>
            <a:endParaRPr lang="en-US" sz="3400" dirty="0">
              <a:latin typeface="Times New Roman" panose="02020603050405020304" pitchFamily="18" charset="0"/>
              <a:cs typeface="Times New Roman" panose="02020603050405020304" pitchFamily="18" charset="0"/>
            </a:endParaRPr>
          </a:p>
          <a:p>
            <a:pPr>
              <a:lnSpc>
                <a:spcPct val="170000"/>
              </a:lnSpc>
              <a:spcBef>
                <a:spcPts val="600"/>
              </a:spcBef>
              <a:buFontTx/>
              <a:buChar char="-"/>
            </a:pPr>
            <a:r>
              <a:rPr lang="vi-VN" sz="3400" b="1" dirty="0" smtClean="0">
                <a:latin typeface="Times New Roman" panose="02020603050405020304" pitchFamily="18" charset="0"/>
                <a:cs typeface="Times New Roman" panose="02020603050405020304" pitchFamily="18" charset="0"/>
              </a:rPr>
              <a:t>Lớp </a:t>
            </a:r>
            <a:r>
              <a:rPr lang="vi-VN" sz="3400" b="1" dirty="0">
                <a:latin typeface="Times New Roman" panose="02020603050405020304" pitchFamily="18" charset="0"/>
                <a:cs typeface="Times New Roman" panose="02020603050405020304" pitchFamily="18" charset="0"/>
              </a:rPr>
              <a:t>11: </a:t>
            </a:r>
            <a:r>
              <a:rPr lang="vi-VN" sz="3400" b="1" i="1" dirty="0">
                <a:latin typeface="Times New Roman" panose="02020603050405020304" pitchFamily="18" charset="0"/>
                <a:cs typeface="Times New Roman" panose="02020603050405020304" pitchFamily="18" charset="0"/>
              </a:rPr>
              <a:t>Thượng kinh </a:t>
            </a:r>
            <a:r>
              <a:rPr lang="vi-VN" sz="3400" b="1" i="1" u="sng" dirty="0">
                <a:latin typeface="Times New Roman" panose="02020603050405020304" pitchFamily="18" charset="0"/>
                <a:cs typeface="Times New Roman" panose="02020603050405020304" pitchFamily="18" charset="0"/>
              </a:rPr>
              <a:t>kí </a:t>
            </a:r>
            <a:r>
              <a:rPr lang="vi-VN" sz="3400" b="1" i="1" u="sng" dirty="0" smtClean="0">
                <a:latin typeface="Times New Roman" panose="02020603050405020304" pitchFamily="18" charset="0"/>
                <a:cs typeface="Times New Roman" panose="02020603050405020304" pitchFamily="18" charset="0"/>
              </a:rPr>
              <a:t>sự</a:t>
            </a:r>
            <a:r>
              <a:rPr lang="en-US" sz="3400" b="1" i="1" u="sng" dirty="0" smtClean="0">
                <a:latin typeface="Times New Roman" panose="02020603050405020304" pitchFamily="18" charset="0"/>
                <a:cs typeface="Times New Roman" panose="02020603050405020304" pitchFamily="18" charset="0"/>
              </a:rPr>
              <a:t> </a:t>
            </a:r>
            <a:r>
              <a:rPr lang="vi-VN" sz="3400" b="1" dirty="0" smtClean="0">
                <a:latin typeface="Times New Roman" panose="02020603050405020304" pitchFamily="18" charset="0"/>
                <a:cs typeface="Times New Roman" panose="02020603050405020304" pitchFamily="18" charset="0"/>
              </a:rPr>
              <a:t>(</a:t>
            </a:r>
            <a:r>
              <a:rPr lang="vi-VN" sz="3400" b="1" dirty="0">
                <a:latin typeface="Times New Roman" panose="02020603050405020304" pitchFamily="18" charset="0"/>
                <a:cs typeface="Times New Roman" panose="02020603050405020304" pitchFamily="18" charset="0"/>
              </a:rPr>
              <a:t>Kí sự đến kinh đô) Lê Hữu Trác</a:t>
            </a:r>
            <a:r>
              <a:rPr lang="pt-BR" sz="3400" dirty="0">
                <a:latin typeface="Times New Roman" panose="02020603050405020304" pitchFamily="18" charset="0"/>
                <a:cs typeface="Times New Roman" panose="02020603050405020304" pitchFamily="18" charset="0"/>
              </a:rPr>
              <a:t>-</a:t>
            </a:r>
            <a:r>
              <a:rPr lang="vi-VN" sz="3400" dirty="0">
                <a:latin typeface="Times New Roman" panose="02020603050405020304" pitchFamily="18" charset="0"/>
                <a:cs typeface="Times New Roman" panose="02020603050405020304" pitchFamily="18" charset="0"/>
              </a:rPr>
              <a:t>là </a:t>
            </a:r>
            <a:r>
              <a:rPr lang="pt-BR" sz="3400" dirty="0">
                <a:latin typeface="Times New Roman" panose="02020603050405020304" pitchFamily="18" charset="0"/>
                <a:cs typeface="Times New Roman" panose="02020603050405020304" pitchFamily="18" charset="0"/>
              </a:rPr>
              <a:t>tập kí sự bằng chữ Hán hoàn thành năm 1783, xếp ở cuối bộ </a:t>
            </a:r>
            <a:r>
              <a:rPr lang="pt-BR" sz="3400" i="1" dirty="0">
                <a:latin typeface="Times New Roman" panose="02020603050405020304" pitchFamily="18" charset="0"/>
                <a:cs typeface="Times New Roman" panose="02020603050405020304" pitchFamily="18" charset="0"/>
              </a:rPr>
              <a:t>Hải thượng y tông tâm lĩnh</a:t>
            </a:r>
            <a:r>
              <a:rPr lang="pt-BR" sz="3400" dirty="0">
                <a:latin typeface="Times New Roman" panose="02020603050405020304" pitchFamily="18" charset="0"/>
                <a:cs typeface="Times New Roman" panose="02020603050405020304" pitchFamily="18" charset="0"/>
              </a:rPr>
              <a:t>–</a:t>
            </a:r>
            <a:r>
              <a:rPr lang="vi-VN" sz="3400" i="1" dirty="0">
                <a:latin typeface="Times New Roman" panose="02020603050405020304" pitchFamily="18" charset="0"/>
                <a:cs typeface="Times New Roman" panose="02020603050405020304" pitchFamily="18" charset="0"/>
              </a:rPr>
              <a:t>Thượng kinh </a:t>
            </a:r>
            <a:r>
              <a:rPr lang="vi-VN" sz="3400" i="1" u="sng" dirty="0">
                <a:latin typeface="Times New Roman" panose="02020603050405020304" pitchFamily="18" charset="0"/>
                <a:cs typeface="Times New Roman" panose="02020603050405020304" pitchFamily="18" charset="0"/>
              </a:rPr>
              <a:t>kí sự</a:t>
            </a:r>
            <a:r>
              <a:rPr lang="vi-VN" sz="3400" dirty="0">
                <a:latin typeface="Times New Roman" panose="02020603050405020304" pitchFamily="18" charset="0"/>
                <a:cs typeface="Times New Roman" panose="02020603050405020304" pitchFamily="18" charset="0"/>
              </a:rPr>
              <a:t> tả quang cảnh ở kinh đô, cuộc sống xa hoa trong phủ chúa Trịnh và quyền uy, thế lực của nhà chúa – những điều Lê Hữu Trác mắt thấy, tai nghe trong chuyến đi từ Hương Sơn ra Thăng </a:t>
            </a:r>
            <a:r>
              <a:rPr lang="vi-VN" sz="3400" dirty="0" smtClean="0">
                <a:latin typeface="Times New Roman" panose="02020603050405020304" pitchFamily="18" charset="0"/>
                <a:cs typeface="Times New Roman" panose="02020603050405020304" pitchFamily="18" charset="0"/>
              </a:rPr>
              <a:t>Long </a:t>
            </a:r>
            <a:r>
              <a:rPr lang="vi-VN" sz="3400" dirty="0">
                <a:latin typeface="Times New Roman" panose="02020603050405020304" pitchFamily="18" charset="0"/>
                <a:cs typeface="Times New Roman" panose="02020603050405020304" pitchFamily="18" charset="0"/>
              </a:rPr>
              <a:t>chữa bệnh cho thế tử </a:t>
            </a:r>
            <a:r>
              <a:rPr lang="vi-VN" sz="3400" dirty="0" smtClean="0">
                <a:latin typeface="Times New Roman" panose="02020603050405020304" pitchFamily="18" charset="0"/>
                <a:cs typeface="Times New Roman" panose="02020603050405020304" pitchFamily="18" charset="0"/>
              </a:rPr>
              <a:t>T</a:t>
            </a:r>
            <a:r>
              <a:rPr lang="en-US" sz="3400" dirty="0" err="1" smtClean="0">
                <a:latin typeface="Times New Roman" panose="02020603050405020304" pitchFamily="18" charset="0"/>
                <a:cs typeface="Times New Roman" panose="02020603050405020304" pitchFamily="18" charset="0"/>
              </a:rPr>
              <a:t>rịnh</a:t>
            </a:r>
            <a:r>
              <a:rPr lang="en-US" sz="3400" dirty="0" smtClean="0">
                <a:latin typeface="Times New Roman" panose="02020603050405020304" pitchFamily="18" charset="0"/>
                <a:cs typeface="Times New Roman" panose="02020603050405020304" pitchFamily="18" charset="0"/>
              </a:rPr>
              <a:t> </a:t>
            </a:r>
            <a:r>
              <a:rPr lang="en-US" sz="3400" dirty="0" err="1" smtClean="0">
                <a:latin typeface="Times New Roman" panose="02020603050405020304" pitchFamily="18" charset="0"/>
                <a:cs typeface="Times New Roman" panose="02020603050405020304" pitchFamily="18" charset="0"/>
              </a:rPr>
              <a:t>Cán</a:t>
            </a:r>
            <a:r>
              <a:rPr lang="en-US" sz="3400" dirty="0" smtClean="0">
                <a:latin typeface="Times New Roman" panose="02020603050405020304" pitchFamily="18" charset="0"/>
                <a:cs typeface="Times New Roman" panose="02020603050405020304" pitchFamily="18" charset="0"/>
              </a:rPr>
              <a:t>…</a:t>
            </a:r>
            <a:endParaRPr lang="en-US" sz="3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696686" y="188685"/>
            <a:ext cx="10657113" cy="943429"/>
          </a:xfrm>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a:t>
            </a:r>
            <a:r>
              <a:rPr lang="en-US" b="1" dirty="0" smtClean="0">
                <a:solidFill>
                  <a:srgbClr val="FF0000"/>
                </a:solidFill>
                <a:latin typeface="Times New Roman" panose="02020603050405020304" pitchFamily="18" charset="0"/>
                <a:cs typeface="Times New Roman" panose="02020603050405020304" pitchFamily="18" charset="0"/>
              </a:rPr>
              <a:t>ĐỀ: KÍ </a:t>
            </a:r>
            <a:r>
              <a:rPr lang="en-US" b="1" dirty="0" smtClean="0">
                <a:solidFill>
                  <a:srgbClr val="FF0000"/>
                </a:solidFill>
                <a:latin typeface="Times New Roman" panose="02020603050405020304" pitchFamily="18" charset="0"/>
                <a:cs typeface="Times New Roman" panose="02020603050405020304" pitchFamily="18" charset="0"/>
              </a:rPr>
              <a:t>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3732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6491" y="3774830"/>
            <a:ext cx="10498015" cy="2426676"/>
          </a:xfrm>
        </p:spPr>
        <p:txBody>
          <a:bodyPr>
            <a:normAutofit fontScale="92500" lnSpcReduction="10000"/>
          </a:bodyPr>
          <a:lstStyle/>
          <a:p>
            <a:pPr marL="0" indent="0">
              <a:buNone/>
            </a:pPr>
            <a:r>
              <a:rPr lang="vi-VN" sz="2600" i="1" dirty="0">
                <a:latin typeface="Times New Roman" panose="02020603050405020304" pitchFamily="18" charset="0"/>
                <a:cs typeface="Times New Roman" panose="02020603050405020304" pitchFamily="18" charset="0"/>
              </a:rPr>
              <a:t>- Kí hiện đại Việt Nam </a:t>
            </a:r>
            <a:r>
              <a:rPr lang="vi-VN" sz="2600" dirty="0">
                <a:latin typeface="Times New Roman" panose="02020603050405020304" pitchFamily="18" charset="0"/>
                <a:cs typeface="Times New Roman" panose="02020603050405020304" pitchFamily="18" charset="0"/>
              </a:rPr>
              <a:t>có những nét riêng về nội dung và nghệ thuật so với kí trung đại Việt Nam ở những giai đoạn khác:</a:t>
            </a:r>
            <a:endParaRPr lang="en-US" sz="2600" dirty="0">
              <a:latin typeface="Times New Roman" panose="02020603050405020304" pitchFamily="18" charset="0"/>
              <a:cs typeface="Times New Roman" panose="02020603050405020304" pitchFamily="18" charset="0"/>
            </a:endParaRPr>
          </a:p>
          <a:p>
            <a:pPr marL="0" indent="0">
              <a:buNone/>
            </a:pPr>
            <a:r>
              <a:rPr lang="vi-VN" sz="2600" dirty="0">
                <a:latin typeface="Times New Roman" panose="02020603050405020304" pitchFamily="18" charset="0"/>
                <a:cs typeface="Times New Roman" panose="02020603050405020304" pitchFamily="18" charset="0"/>
              </a:rPr>
              <a:t>+ Về nội dung: thể hiện tư tưởng yêu nước và bám sát đời sống bằng tác phẩm. Bản thân kí được sự bảo lãnh của chính thực tế đời sống; tính xác thực của thời gian, không gian, của biến cố, sự kiện và của con người.</a:t>
            </a:r>
            <a:endParaRPr lang="en-US" sz="2600" dirty="0">
              <a:latin typeface="Times New Roman" panose="02020603050405020304" pitchFamily="18" charset="0"/>
              <a:cs typeface="Times New Roman" panose="02020603050405020304" pitchFamily="18" charset="0"/>
            </a:endParaRPr>
          </a:p>
          <a:p>
            <a:pPr marL="0" indent="0">
              <a:buNone/>
            </a:pPr>
            <a:r>
              <a:rPr lang="vi-VN" sz="2600" dirty="0">
                <a:latin typeface="Times New Roman" panose="02020603050405020304" pitchFamily="18" charset="0"/>
                <a:cs typeface="Times New Roman" panose="02020603050405020304" pitchFamily="18" charset="0"/>
              </a:rPr>
              <a:t>+ Về nghệ thuật: tính xác thực của thời gian, không gian, của biến cố, sự kiện và của con người. </a:t>
            </a:r>
            <a:endParaRPr lang="en-US" sz="26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a:t>
            </a:r>
            <a:r>
              <a:rPr lang="en-US" b="1" dirty="0" smtClean="0">
                <a:solidFill>
                  <a:srgbClr val="FF0000"/>
                </a:solidFill>
                <a:latin typeface="Times New Roman" panose="02020603050405020304" pitchFamily="18" charset="0"/>
                <a:cs typeface="Times New Roman" panose="02020603050405020304" pitchFamily="18" charset="0"/>
              </a:rPr>
              <a:t>ĐỀ: </a:t>
            </a:r>
            <a:r>
              <a:rPr lang="en-US" b="1" dirty="0" smtClean="0">
                <a:solidFill>
                  <a:srgbClr val="FF0000"/>
                </a:solidFill>
                <a:latin typeface="Times New Roman" panose="02020603050405020304" pitchFamily="18" charset="0"/>
                <a:cs typeface="Times New Roman" panose="02020603050405020304" pitchFamily="18" charset="0"/>
              </a:rPr>
              <a:t>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5" name="Content Placeholder 2"/>
          <p:cNvSpPr txBox="1">
            <a:spLocks/>
          </p:cNvSpPr>
          <p:nvPr/>
        </p:nvSpPr>
        <p:spPr>
          <a:xfrm>
            <a:off x="656491" y="1524000"/>
            <a:ext cx="10498015" cy="24266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smtClean="0">
                <a:solidFill>
                  <a:srgbClr val="0070C0"/>
                </a:solidFill>
              </a:rPr>
              <a:t>C-</a:t>
            </a:r>
            <a:r>
              <a:rPr lang="en-US" b="1" dirty="0" smtClean="0">
                <a:solidFill>
                  <a:srgbClr val="0070C0"/>
                </a:solidFill>
                <a:latin typeface="Times New Roman" panose="02020603050405020304" pitchFamily="18" charset="0"/>
                <a:cs typeface="Times New Roman" panose="02020603050405020304" pitchFamily="18" charset="0"/>
              </a:rPr>
              <a:t>BÀI MỚI</a:t>
            </a:r>
          </a:p>
          <a:p>
            <a:pPr marL="0" indent="0">
              <a:buFont typeface="Arial" panose="020B0604020202020204" pitchFamily="34" charset="0"/>
              <a:buNone/>
            </a:pPr>
            <a:r>
              <a:rPr lang="en-US" sz="2400" b="1" dirty="0" smtClean="0">
                <a:solidFill>
                  <a:srgbClr val="0070C0"/>
                </a:solidFill>
                <a:latin typeface="Times New Roman" panose="02020603050405020304" pitchFamily="18" charset="0"/>
                <a:cs typeface="Times New Roman" panose="02020603050405020304" pitchFamily="18" charset="0"/>
              </a:rPr>
              <a:t>I- </a:t>
            </a:r>
            <a:r>
              <a:rPr lang="en-US" sz="2400" b="1" dirty="0" err="1" smtClean="0">
                <a:solidFill>
                  <a:srgbClr val="0070C0"/>
                </a:solidFill>
                <a:latin typeface="Times New Roman" panose="02020603050405020304" pitchFamily="18" charset="0"/>
                <a:cs typeface="Times New Roman" panose="02020603050405020304" pitchFamily="18" charset="0"/>
              </a:rPr>
              <a:t>khái</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niệm</a:t>
            </a:r>
            <a:endParaRPr lang="en-US" sz="2400" b="1" dirty="0" smtClean="0">
              <a:solidFill>
                <a:srgbClr val="0070C0"/>
              </a:solidFill>
            </a:endParaRPr>
          </a:p>
          <a:p>
            <a:pPr marL="0" indent="0">
              <a:buFont typeface="Arial" panose="020B0604020202020204" pitchFamily="34" charset="0"/>
              <a:buNone/>
            </a:pPr>
            <a:r>
              <a:rPr lang="en-US" sz="2400" i="1" u="sng" dirty="0" smtClean="0">
                <a:latin typeface="Times New Roman" panose="02020603050405020304" pitchFamily="18" charset="0"/>
                <a:cs typeface="Times New Roman" panose="02020603050405020304" pitchFamily="18" charset="0"/>
              </a:rPr>
              <a:t>- </a:t>
            </a:r>
            <a:r>
              <a:rPr lang="vi-VN" sz="2400" i="1" u="sng" dirty="0" smtClean="0">
                <a:latin typeface="Times New Roman" panose="02020603050405020304" pitchFamily="18" charset="0"/>
                <a:cs typeface="Times New Roman" panose="02020603050405020304" pitchFamily="18" charset="0"/>
              </a:rPr>
              <a:t>Kí</a:t>
            </a:r>
            <a:r>
              <a:rPr lang="vi-VN" sz="2400" u="sng" dirty="0" smtClean="0">
                <a:latin typeface="Times New Roman" panose="02020603050405020304" pitchFamily="18" charset="0"/>
                <a:cs typeface="Times New Roman" panose="02020603050405020304" pitchFamily="18" charset="0"/>
              </a:rPr>
              <a:t> là một loại hình văn xuôi tự sự</a:t>
            </a:r>
            <a:r>
              <a:rPr lang="vi-VN" sz="2400" dirty="0" smtClean="0">
                <a:latin typeface="Times New Roman" panose="02020603050405020304" pitchFamily="18" charset="0"/>
                <a:cs typeface="Times New Roman" panose="02020603050405020304" pitchFamily="18" charset="0"/>
              </a:rPr>
              <a:t>, có nguồn gốc từ kí lịch sử, </a:t>
            </a:r>
            <a:r>
              <a:rPr lang="vi-VN" sz="2400" u="sng" dirty="0" smtClean="0">
                <a:latin typeface="Times New Roman" panose="02020603050405020304" pitchFamily="18" charset="0"/>
                <a:cs typeface="Times New Roman" panose="02020603050405020304" pitchFamily="18" charset="0"/>
              </a:rPr>
              <a:t>dùng để ghi chép về con người, sự vật, phong cảnh</a:t>
            </a:r>
            <a:r>
              <a:rPr lang="pt-BR" sz="2400" u="sng" dirty="0" smtClean="0">
                <a:latin typeface="Times New Roman" panose="02020603050405020304" pitchFamily="18" charset="0"/>
                <a:cs typeface="Times New Roman" panose="02020603050405020304" pitchFamily="18" charset="0"/>
              </a:rPr>
              <a:t>, sự việc, câu chuyện có thật</a:t>
            </a:r>
            <a:r>
              <a:rPr lang="vi-VN"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en-US" sz="2400" dirty="0" smtClean="0">
                <a:latin typeface="Times New Roman" panose="02020603050405020304" pitchFamily="18" charset="0"/>
                <a:cs typeface="Times New Roman" panose="02020603050405020304" pitchFamily="18" charset="0"/>
              </a:rPr>
              <a:t>- </a:t>
            </a:r>
            <a:r>
              <a:rPr lang="vi-VN" sz="2400" dirty="0" smtClean="0">
                <a:latin typeface="Times New Roman" panose="02020603050405020304" pitchFamily="18" charset="0"/>
                <a:cs typeface="Times New Roman" panose="02020603050405020304" pitchFamily="18" charset="0"/>
              </a:rPr>
              <a:t>Kí bao gồm nhiều thể như: </a:t>
            </a:r>
            <a:r>
              <a:rPr lang="pt-BR" sz="2400" dirty="0" smtClean="0">
                <a:latin typeface="Times New Roman" panose="02020603050405020304" pitchFamily="18" charset="0"/>
                <a:cs typeface="Times New Roman" panose="02020603050405020304" pitchFamily="18" charset="0"/>
              </a:rPr>
              <a:t>tùy bút, </a:t>
            </a:r>
            <a:r>
              <a:rPr lang="vi-VN" sz="2400" dirty="0" smtClean="0">
                <a:latin typeface="Times New Roman" panose="02020603050405020304" pitchFamily="18" charset="0"/>
                <a:cs typeface="Times New Roman" panose="02020603050405020304" pitchFamily="18" charset="0"/>
              </a:rPr>
              <a:t>bút kí, hồi kí, kí sự, nhật kí,...</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6817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597877" y="1689864"/>
            <a:ext cx="10720754" cy="542221"/>
          </a:xfrm>
        </p:spPr>
        <p:txBody>
          <a:bodyPr>
            <a:normAutofit/>
          </a:bodyPr>
          <a:lstStyle/>
          <a:p>
            <a:pPr marL="0" indent="0">
              <a:buNone/>
            </a:pPr>
            <a:r>
              <a:rPr lang="en-US" sz="2400" b="1" dirty="0" smtClean="0">
                <a:solidFill>
                  <a:srgbClr val="0070C0"/>
                </a:solidFill>
                <a:latin typeface="Times New Roman" panose="02020603050405020304" pitchFamily="18" charset="0"/>
                <a:cs typeface="Times New Roman" panose="02020603050405020304" pitchFamily="18" charset="0"/>
              </a:rPr>
              <a:t>I- </a:t>
            </a:r>
            <a:r>
              <a:rPr lang="en-US" sz="2400" b="1" dirty="0" err="1" smtClean="0">
                <a:solidFill>
                  <a:srgbClr val="0070C0"/>
                </a:solidFill>
                <a:latin typeface="Times New Roman" panose="02020603050405020304" pitchFamily="18" charset="0"/>
                <a:cs typeface="Times New Roman" panose="02020603050405020304" pitchFamily="18" charset="0"/>
              </a:rPr>
              <a:t>Khái</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niệm</a:t>
            </a:r>
            <a:endParaRPr lang="en-US" sz="2400" b="1" dirty="0">
              <a:solidFill>
                <a:srgbClr val="0070C0"/>
              </a:solidFill>
            </a:endParaRPr>
          </a:p>
        </p:txBody>
      </p:sp>
      <p:sp>
        <p:nvSpPr>
          <p:cNvPr id="6" name="Title 1"/>
          <p:cNvSpPr>
            <a:spLocks noGrp="1"/>
          </p:cNvSpPr>
          <p:nvPr>
            <p:ph type="title"/>
          </p:nvPr>
        </p:nvSpPr>
        <p:spPr>
          <a:xfrm>
            <a:off x="803031" y="229364"/>
            <a:ext cx="10515600" cy="1325563"/>
          </a:xfrm>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a:t>
            </a:r>
            <a:r>
              <a:rPr lang="en-US" b="1" dirty="0" smtClean="0">
                <a:solidFill>
                  <a:srgbClr val="FF0000"/>
                </a:solidFill>
                <a:latin typeface="Times New Roman" panose="02020603050405020304" pitchFamily="18" charset="0"/>
                <a:cs typeface="Times New Roman" panose="02020603050405020304" pitchFamily="18" charset="0"/>
              </a:rPr>
              <a:t>ĐỀ: </a:t>
            </a:r>
            <a:r>
              <a:rPr lang="en-US" b="1" dirty="0" smtClean="0">
                <a:solidFill>
                  <a:srgbClr val="FF0000"/>
                </a:solidFill>
                <a:latin typeface="Times New Roman" panose="02020603050405020304" pitchFamily="18" charset="0"/>
                <a:cs typeface="Times New Roman" panose="02020603050405020304" pitchFamily="18" charset="0"/>
              </a:rPr>
              <a:t>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7" name="Content Placeholder 2"/>
          <p:cNvSpPr txBox="1">
            <a:spLocks/>
          </p:cNvSpPr>
          <p:nvPr/>
        </p:nvSpPr>
        <p:spPr>
          <a:xfrm>
            <a:off x="967154" y="3851152"/>
            <a:ext cx="10515600" cy="1890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latin typeface="Times New Roman" panose="02020603050405020304" pitchFamily="18" charset="0"/>
              <a:cs typeface="Times New Roman" panose="02020603050405020304" pitchFamily="18" charset="0"/>
            </a:endParaRPr>
          </a:p>
        </p:txBody>
      </p:sp>
      <p:sp>
        <p:nvSpPr>
          <p:cNvPr id="8" name="Content Placeholder 2"/>
          <p:cNvSpPr txBox="1">
            <a:spLocks/>
          </p:cNvSpPr>
          <p:nvPr/>
        </p:nvSpPr>
        <p:spPr>
          <a:xfrm>
            <a:off x="967154" y="3716215"/>
            <a:ext cx="10515600" cy="1890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latin typeface="Times New Roman" panose="02020603050405020304" pitchFamily="18" charset="0"/>
              <a:cs typeface="Times New Roman" panose="02020603050405020304" pitchFamily="18" charset="0"/>
            </a:endParaRPr>
          </a:p>
        </p:txBody>
      </p:sp>
      <p:sp>
        <p:nvSpPr>
          <p:cNvPr id="9" name="Content Placeholder 2"/>
          <p:cNvSpPr txBox="1">
            <a:spLocks/>
          </p:cNvSpPr>
          <p:nvPr/>
        </p:nvSpPr>
        <p:spPr>
          <a:xfrm>
            <a:off x="483476" y="2367022"/>
            <a:ext cx="10835155" cy="3426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smtClean="0">
                <a:latin typeface="Times New Roman" panose="02020603050405020304" pitchFamily="18" charset="0"/>
                <a:cs typeface="Times New Roman" panose="02020603050405020304" pitchFamily="18" charset="0"/>
              </a:rPr>
              <a:t> </a:t>
            </a:r>
            <a:r>
              <a:rPr lang="en-US" sz="2400" b="1" dirty="0" smtClean="0">
                <a:solidFill>
                  <a:srgbClr val="0070C0"/>
                </a:solidFill>
                <a:latin typeface="Times New Roman" panose="02020603050405020304" pitchFamily="18" charset="0"/>
                <a:cs typeface="Times New Roman" panose="02020603050405020304" pitchFamily="18" charset="0"/>
              </a:rPr>
              <a:t>II- </a:t>
            </a:r>
            <a:r>
              <a:rPr lang="en-US" sz="2400" b="1" dirty="0" err="1" smtClean="0">
                <a:solidFill>
                  <a:srgbClr val="0070C0"/>
                </a:solidFill>
                <a:latin typeface="Times New Roman" panose="02020603050405020304" pitchFamily="18" charset="0"/>
                <a:cs typeface="Times New Roman" panose="02020603050405020304" pitchFamily="18" charset="0"/>
              </a:rPr>
              <a:t>Một</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số</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thể</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kí</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tiêu</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biểu</a:t>
            </a:r>
            <a:endParaRPr lang="en-US" sz="2400" dirty="0" smtClean="0">
              <a:solidFill>
                <a:srgbClr val="0070C0"/>
              </a:solidFill>
            </a:endParaRPr>
          </a:p>
          <a:p>
            <a:pPr marL="0" indent="0">
              <a:buFont typeface="Arial" panose="020B0604020202020204" pitchFamily="34" charset="0"/>
              <a:buNone/>
            </a:pPr>
            <a:r>
              <a:rPr lang="vi-VN" sz="2400" b="1" dirty="0" smtClean="0">
                <a:latin typeface="Times New Roman" panose="02020603050405020304" pitchFamily="18" charset="0"/>
                <a:cs typeface="Times New Roman" panose="02020603050405020304" pitchFamily="18" charset="0"/>
              </a:rPr>
              <a:t>1. Thể </a:t>
            </a:r>
            <a:r>
              <a:rPr lang="en-US" sz="2400" b="1" i="1" dirty="0" smtClean="0">
                <a:latin typeface="Times New Roman" panose="02020603050405020304" pitchFamily="18" charset="0"/>
                <a:cs typeface="Times New Roman" panose="02020603050405020304" pitchFamily="18" charset="0"/>
              </a:rPr>
              <a:t>t</a:t>
            </a:r>
            <a:r>
              <a:rPr lang="vi-VN" sz="2400" b="1" i="1" dirty="0" smtClean="0">
                <a:latin typeface="Times New Roman" panose="02020603050405020304" pitchFamily="18" charset="0"/>
                <a:cs typeface="Times New Roman" panose="02020603050405020304" pitchFamily="18" charset="0"/>
              </a:rPr>
              <a:t>ùy bút</a:t>
            </a:r>
            <a:endParaRPr lang="en-US" sz="24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pt-BR" sz="2400" dirty="0" smtClean="0">
                <a:latin typeface="Times New Roman" panose="02020603050405020304" pitchFamily="18" charset="0"/>
                <a:cs typeface="Times New Roman" panose="02020603050405020304" pitchFamily="18" charset="0"/>
              </a:rPr>
              <a:t>-  </a:t>
            </a:r>
            <a:r>
              <a:rPr lang="pt-BR" sz="2400" i="1" dirty="0" smtClean="0">
                <a:latin typeface="Times New Roman" panose="02020603050405020304" pitchFamily="18" charset="0"/>
                <a:cs typeface="Times New Roman" panose="02020603050405020304" pitchFamily="18" charset="0"/>
              </a:rPr>
              <a:t>Tùy bút</a:t>
            </a:r>
            <a:r>
              <a:rPr lang="pt-BR" sz="2400" dirty="0" smtClean="0">
                <a:latin typeface="Times New Roman" panose="02020603050405020304" pitchFamily="18" charset="0"/>
                <a:cs typeface="Times New Roman" panose="02020603050405020304" pitchFamily="18" charset="0"/>
              </a:rPr>
              <a:t> là một thể thuộc loại hình </a:t>
            </a:r>
            <a:r>
              <a:rPr lang="pt-BR" sz="2400" i="1" dirty="0" smtClean="0">
                <a:latin typeface="Times New Roman" panose="02020603050405020304" pitchFamily="18" charset="0"/>
                <a:cs typeface="Times New Roman" panose="02020603050405020304" pitchFamily="18" charset="0"/>
              </a:rPr>
              <a:t>kí.</a:t>
            </a:r>
            <a:endParaRPr lang="en-US" sz="24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pt-BR" sz="2400" dirty="0" smtClean="0">
                <a:latin typeface="Times New Roman" panose="02020603050405020304" pitchFamily="18" charset="0"/>
                <a:cs typeface="Times New Roman" panose="02020603050405020304" pitchFamily="18" charset="0"/>
              </a:rPr>
              <a:t> - Qua việc ghi chép những con người và sự kiện cụ thể có thực, tác giả  đặc biệt chú trọng đến việc bộc lộ cảm xúc, suy tư và nhận thức đánh giá của mình về con người và cuộc sống hiện tại.</a:t>
            </a:r>
            <a:endParaRPr lang="en-US" sz="24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pt-BR" sz="2400" dirty="0" smtClean="0">
                <a:latin typeface="Times New Roman" panose="02020603050405020304" pitchFamily="18" charset="0"/>
                <a:cs typeface="Times New Roman" panose="02020603050405020304" pitchFamily="18" charset="0"/>
              </a:rPr>
              <a:t>-Tác phẩm tiêu biểu: </a:t>
            </a:r>
            <a:r>
              <a:rPr lang="pt-BR" sz="2400" i="1" dirty="0" smtClean="0">
                <a:latin typeface="Times New Roman" panose="02020603050405020304" pitchFamily="18" charset="0"/>
                <a:cs typeface="Times New Roman" panose="02020603050405020304" pitchFamily="18" charset="0"/>
              </a:rPr>
              <a:t>Sông Đà </a:t>
            </a:r>
            <a:r>
              <a:rPr lang="pt-BR" sz="2400" dirty="0" smtClean="0">
                <a:latin typeface="Times New Roman" panose="02020603050405020304" pitchFamily="18" charset="0"/>
                <a:cs typeface="Times New Roman" panose="02020603050405020304" pitchFamily="18" charset="0"/>
              </a:rPr>
              <a:t>(NguyễnTuân);</a:t>
            </a:r>
            <a:r>
              <a:rPr lang="pt-BR" sz="2400" i="1" dirty="0" smtClean="0">
                <a:latin typeface="Times New Roman" panose="02020603050405020304" pitchFamily="18" charset="0"/>
                <a:cs typeface="Times New Roman" panose="02020603050405020304" pitchFamily="18" charset="0"/>
              </a:rPr>
              <a:t> Đường chúng ta đi </a:t>
            </a:r>
            <a:r>
              <a:rPr lang="pt-BR" sz="2400" dirty="0" smtClean="0">
                <a:latin typeface="Times New Roman" panose="02020603050405020304" pitchFamily="18" charset="0"/>
                <a:cs typeface="Times New Roman" panose="02020603050405020304" pitchFamily="18" charset="0"/>
              </a:rPr>
              <a:t>(Nguyễn Trung Thành)…</a:t>
            </a:r>
          </a:p>
          <a:p>
            <a:pPr marL="0" indent="0">
              <a:buFont typeface="Arial" panose="020B0604020202020204" pitchFamily="34" charset="0"/>
              <a:buNone/>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9435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211760"/>
          </a:xfrm>
        </p:spPr>
        <p:txBody>
          <a:bodyPr>
            <a:normAutofit/>
          </a:bodyPr>
          <a:lstStyle/>
          <a:p>
            <a:pPr marL="0" indent="0">
              <a:buNone/>
            </a:pPr>
            <a:r>
              <a:rPr lang="en-US" sz="2400" b="1" dirty="0" smtClean="0">
                <a:solidFill>
                  <a:srgbClr val="0070C0"/>
                </a:solidFill>
                <a:latin typeface="Times New Roman" panose="02020603050405020304" pitchFamily="18" charset="0"/>
                <a:cs typeface="Times New Roman" panose="02020603050405020304" pitchFamily="18" charset="0"/>
              </a:rPr>
              <a:t>II- </a:t>
            </a:r>
            <a:r>
              <a:rPr lang="en-US" sz="2400" b="1" dirty="0" err="1" smtClean="0">
                <a:solidFill>
                  <a:srgbClr val="0070C0"/>
                </a:solidFill>
                <a:latin typeface="Times New Roman" panose="02020603050405020304" pitchFamily="18" charset="0"/>
                <a:cs typeface="Times New Roman" panose="02020603050405020304" pitchFamily="18" charset="0"/>
              </a:rPr>
              <a:t>Một</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số</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thể</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kí</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tiêu</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biểu</a:t>
            </a:r>
            <a:endParaRPr lang="en-US" sz="2400" b="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1- </a:t>
            </a:r>
            <a:r>
              <a:rPr lang="en-US" sz="2400" b="1" dirty="0" err="1" smtClean="0">
                <a:latin typeface="Times New Roman" panose="02020603050405020304" pitchFamily="18" charset="0"/>
                <a:cs typeface="Times New Roman" panose="02020603050405020304" pitchFamily="18" charset="0"/>
              </a:rPr>
              <a:t>Thể</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tùy</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bút</a:t>
            </a:r>
            <a:endParaRPr lang="en-US" sz="2400" b="1" dirty="0" smtClean="0">
              <a:latin typeface="Times New Roman" panose="02020603050405020304" pitchFamily="18" charset="0"/>
              <a:cs typeface="Times New Roman" panose="02020603050405020304" pitchFamily="18" charset="0"/>
            </a:endParaRPr>
          </a:p>
          <a:p>
            <a:pPr marL="0" indent="0">
              <a:buNone/>
            </a:pPr>
            <a:r>
              <a:rPr lang="pt-BR" sz="2400" b="1" dirty="0" smtClean="0">
                <a:latin typeface="Times New Roman" panose="02020603050405020304" pitchFamily="18" charset="0"/>
                <a:cs typeface="Times New Roman" panose="02020603050405020304" pitchFamily="18" charset="0"/>
              </a:rPr>
              <a:t>2- Thể</a:t>
            </a:r>
            <a:r>
              <a:rPr lang="pt-BR" sz="2400" b="1" i="1" dirty="0" smtClean="0">
                <a:latin typeface="Times New Roman" panose="02020603050405020304" pitchFamily="18" charset="0"/>
                <a:cs typeface="Times New Roman" panose="02020603050405020304" pitchFamily="18" charset="0"/>
              </a:rPr>
              <a:t> </a:t>
            </a:r>
            <a:r>
              <a:rPr lang="pt-BR" sz="2400" b="1" dirty="0" smtClean="0">
                <a:latin typeface="Times New Roman" panose="02020603050405020304" pitchFamily="18" charset="0"/>
                <a:cs typeface="Times New Roman" panose="02020603050405020304" pitchFamily="18" charset="0"/>
              </a:rPr>
              <a:t>bút kí</a:t>
            </a:r>
          </a:p>
          <a:p>
            <a:pPr marL="0" indent="0">
              <a:buNone/>
            </a:pPr>
            <a:r>
              <a:rPr lang="pt-BR" sz="2400" dirty="0" smtClean="0">
                <a:latin typeface="Times New Roman" panose="02020603050405020304" pitchFamily="18" charset="0"/>
                <a:cs typeface="Times New Roman" panose="02020603050405020304" pitchFamily="18" charset="0"/>
              </a:rPr>
              <a:t>- </a:t>
            </a:r>
            <a:r>
              <a:rPr lang="pt-BR" sz="2400" i="1" dirty="0">
                <a:latin typeface="Times New Roman" panose="02020603050405020304" pitchFamily="18" charset="0"/>
                <a:cs typeface="Times New Roman" panose="02020603050405020304" pitchFamily="18" charset="0"/>
              </a:rPr>
              <a:t>Bút kí</a:t>
            </a:r>
            <a:r>
              <a:rPr lang="pt-BR" sz="2400" dirty="0">
                <a:latin typeface="Times New Roman" panose="02020603050405020304" pitchFamily="18" charset="0"/>
                <a:cs typeface="Times New Roman" panose="02020603050405020304" pitchFamily="18" charset="0"/>
              </a:rPr>
              <a:t> là một thể kí có quy mô tương ứng với truyện ngắn, không sử dụng hư cấu vào việc phản ánh hiện thực.</a:t>
            </a:r>
            <a:endParaRPr lang="en-US" sz="2400" dirty="0">
              <a:latin typeface="Times New Roman" panose="02020603050405020304" pitchFamily="18" charset="0"/>
              <a:cs typeface="Times New Roman" panose="02020603050405020304" pitchFamily="18" charset="0"/>
            </a:endParaRPr>
          </a:p>
          <a:p>
            <a:pPr marL="0" indent="0">
              <a:buNone/>
            </a:pPr>
            <a:r>
              <a:rPr lang="pt-BR" sz="2400" dirty="0">
                <a:latin typeface="Times New Roman" panose="02020603050405020304" pitchFamily="18" charset="0"/>
                <a:cs typeface="Times New Roman" panose="02020603050405020304" pitchFamily="18" charset="0"/>
              </a:rPr>
              <a:t>- </a:t>
            </a:r>
            <a:r>
              <a:rPr lang="pt-BR" sz="2400" i="1" dirty="0">
                <a:latin typeface="Times New Roman" panose="02020603050405020304" pitchFamily="18" charset="0"/>
                <a:cs typeface="Times New Roman" panose="02020603050405020304" pitchFamily="18" charset="0"/>
              </a:rPr>
              <a:t>Bút kí</a:t>
            </a:r>
            <a:r>
              <a:rPr lang="pt-BR" sz="2400" dirty="0">
                <a:latin typeface="Times New Roman" panose="02020603050405020304" pitchFamily="18" charset="0"/>
                <a:cs typeface="Times New Roman" panose="02020603050405020304" pitchFamily="18" charset="0"/>
              </a:rPr>
              <a:t> ghi lại những con người thực và sự việc mà nhà văn đã tìm hiểu nghiên cứu cùng với những cảm nghĩ của mình nhằm thể hiện một tư tưởng nào đó.</a:t>
            </a:r>
            <a:endParaRPr lang="en-US" sz="2400" dirty="0">
              <a:latin typeface="Times New Roman" panose="02020603050405020304" pitchFamily="18" charset="0"/>
              <a:cs typeface="Times New Roman" panose="02020603050405020304" pitchFamily="18" charset="0"/>
            </a:endParaRPr>
          </a:p>
          <a:p>
            <a:pPr marL="0" indent="0">
              <a:buNone/>
            </a:pPr>
            <a:r>
              <a:rPr lang="pt-BR" sz="2400" b="1" dirty="0">
                <a:latin typeface="Times New Roman" panose="02020603050405020304" pitchFamily="18" charset="0"/>
                <a:cs typeface="Times New Roman" panose="02020603050405020304" pitchFamily="18" charset="0"/>
              </a:rPr>
              <a:t>-</a:t>
            </a:r>
            <a:r>
              <a:rPr lang="pt-BR" sz="2400" dirty="0">
                <a:latin typeface="Times New Roman" panose="02020603050405020304" pitchFamily="18" charset="0"/>
                <a:cs typeface="Times New Roman" panose="02020603050405020304" pitchFamily="18" charset="0"/>
              </a:rPr>
              <a:t>Tác phẩm tiêu biểu:Bài bút kí </a:t>
            </a:r>
            <a:r>
              <a:rPr lang="pt-BR" sz="2400" i="1" dirty="0">
                <a:latin typeface="Times New Roman" panose="02020603050405020304" pitchFamily="18" charset="0"/>
                <a:cs typeface="Times New Roman" panose="02020603050405020304" pitchFamily="18" charset="0"/>
              </a:rPr>
              <a:t>Ai đã đặt tên cho dòng sông?</a:t>
            </a:r>
            <a:r>
              <a:rPr lang="pt-BR" sz="2400" dirty="0">
                <a:latin typeface="Times New Roman" panose="02020603050405020304" pitchFamily="18" charset="0"/>
                <a:cs typeface="Times New Roman" panose="02020603050405020304" pitchFamily="18" charset="0"/>
              </a:rPr>
              <a:t> –Hoàng Phủ Ngọc Tường,…</a:t>
            </a:r>
            <a:endParaRPr lang="en-US" sz="2400" dirty="0" smtClean="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a:t>
            </a:r>
            <a:r>
              <a:rPr lang="en-US" b="1" dirty="0" smtClean="0">
                <a:solidFill>
                  <a:srgbClr val="FF0000"/>
                </a:solidFill>
                <a:latin typeface="Times New Roman" panose="02020603050405020304" pitchFamily="18" charset="0"/>
                <a:cs typeface="Times New Roman" panose="02020603050405020304" pitchFamily="18" charset="0"/>
              </a:rPr>
              <a:t>ĐỀ: </a:t>
            </a:r>
            <a:r>
              <a:rPr lang="en-US" b="1" dirty="0" smtClean="0">
                <a:solidFill>
                  <a:srgbClr val="FF0000"/>
                </a:solidFill>
                <a:latin typeface="Times New Roman" panose="02020603050405020304" pitchFamily="18" charset="0"/>
                <a:cs typeface="Times New Roman" panose="02020603050405020304" pitchFamily="18" charset="0"/>
              </a:rPr>
              <a:t>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9892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400" b="1" dirty="0" smtClean="0">
                <a:solidFill>
                  <a:srgbClr val="0070C0"/>
                </a:solidFill>
                <a:latin typeface="Times New Roman" panose="02020603050405020304" pitchFamily="18" charset="0"/>
                <a:cs typeface="Times New Roman" panose="02020603050405020304" pitchFamily="18" charset="0"/>
              </a:rPr>
              <a:t>II- </a:t>
            </a:r>
            <a:r>
              <a:rPr lang="en-US" sz="2400" b="1" dirty="0" err="1" smtClean="0">
                <a:solidFill>
                  <a:srgbClr val="0070C0"/>
                </a:solidFill>
                <a:latin typeface="Times New Roman" panose="02020603050405020304" pitchFamily="18" charset="0"/>
                <a:cs typeface="Times New Roman" panose="02020603050405020304" pitchFamily="18" charset="0"/>
              </a:rPr>
              <a:t>Một</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số</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thể</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kí</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tiêu</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biểu</a:t>
            </a:r>
            <a:endParaRPr lang="en-US" sz="2400" b="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1- </a:t>
            </a:r>
            <a:r>
              <a:rPr lang="en-US" sz="2400" b="1" dirty="0" err="1" smtClean="0">
                <a:latin typeface="Times New Roman" panose="02020603050405020304" pitchFamily="18" charset="0"/>
                <a:cs typeface="Times New Roman" panose="02020603050405020304" pitchFamily="18" charset="0"/>
              </a:rPr>
              <a:t>Thể</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tùy</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bút</a:t>
            </a:r>
            <a:endParaRPr lang="en-US" sz="2400" b="1" dirty="0" smtClean="0">
              <a:latin typeface="Times New Roman" panose="02020603050405020304" pitchFamily="18" charset="0"/>
              <a:cs typeface="Times New Roman" panose="02020603050405020304" pitchFamily="18" charset="0"/>
            </a:endParaRPr>
          </a:p>
          <a:p>
            <a:pPr marL="0" indent="0">
              <a:buNone/>
            </a:pPr>
            <a:r>
              <a:rPr lang="pt-BR" sz="2400" b="1" dirty="0" smtClean="0">
                <a:latin typeface="Times New Roman" panose="02020603050405020304" pitchFamily="18" charset="0"/>
                <a:cs typeface="Times New Roman" panose="02020603050405020304" pitchFamily="18" charset="0"/>
              </a:rPr>
              <a:t>2-Thể</a:t>
            </a:r>
            <a:r>
              <a:rPr lang="pt-BR" sz="2400" b="1" i="1" dirty="0" smtClean="0">
                <a:latin typeface="Times New Roman" panose="02020603050405020304" pitchFamily="18" charset="0"/>
                <a:cs typeface="Times New Roman" panose="02020603050405020304" pitchFamily="18" charset="0"/>
              </a:rPr>
              <a:t> </a:t>
            </a:r>
            <a:r>
              <a:rPr lang="pt-BR" sz="2400" b="1" dirty="0" smtClean="0">
                <a:latin typeface="Times New Roman" panose="02020603050405020304" pitchFamily="18" charset="0"/>
                <a:cs typeface="Times New Roman" panose="02020603050405020304" pitchFamily="18" charset="0"/>
              </a:rPr>
              <a:t>bút kí</a:t>
            </a:r>
          </a:p>
          <a:p>
            <a:pPr marL="0" indent="0">
              <a:buNone/>
            </a:pPr>
            <a:r>
              <a:rPr lang="en-US" sz="2400" b="1" dirty="0" smtClean="0">
                <a:latin typeface="Times New Roman" panose="02020603050405020304" pitchFamily="18" charset="0"/>
                <a:cs typeface="Times New Roman" panose="02020603050405020304" pitchFamily="18" charset="0"/>
              </a:rPr>
              <a:t>3- </a:t>
            </a:r>
            <a:r>
              <a:rPr lang="en-US" sz="2400" b="1" dirty="0" err="1" smtClean="0">
                <a:latin typeface="Times New Roman" panose="02020603050405020304" pitchFamily="18" charset="0"/>
                <a:cs typeface="Times New Roman" panose="02020603050405020304" pitchFamily="18" charset="0"/>
              </a:rPr>
              <a:t>Hồi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kí</a:t>
            </a: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Thuộc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những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biến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cố</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xảy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người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tham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hoặc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chứng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kiến</a:t>
            </a:r>
            <a:r>
              <a:rPr lang="en-US" sz="24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Về</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tư</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về</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hư</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cấu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hồi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xuôi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lịch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sử</a:t>
            </a:r>
            <a:r>
              <a:rPr lang="en-US" sz="24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số</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hồi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tiêu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biểu</a:t>
            </a:r>
            <a:r>
              <a:rPr lang="en-US" sz="2400"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Những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năm</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tháng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không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thể</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nào</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quên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Võ</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Nguyên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Giáp</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Ngục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Kon</a:t>
            </a:r>
            <a:r>
              <a:rPr lang="en-US" sz="2400" i="1" dirty="0">
                <a:latin typeface="Times New Roman" panose="02020603050405020304" pitchFamily="18" charset="0"/>
                <a:cs typeface="Times New Roman" panose="02020603050405020304" pitchFamily="18" charset="0"/>
              </a:rPr>
              <a:t> tum ( </a:t>
            </a:r>
            <a:r>
              <a:rPr lang="en-US" sz="2400" i="1" dirty="0" err="1">
                <a:latin typeface="Times New Roman" panose="02020603050405020304" pitchFamily="18" charset="0"/>
                <a:cs typeface="Times New Roman" panose="02020603050405020304" pitchFamily="18" charset="0"/>
              </a:rPr>
              <a:t>Lê</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Văn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Hiến</a:t>
            </a:r>
            <a:r>
              <a:rPr lang="en-US" sz="2400" i="1" dirty="0">
                <a:latin typeface="Times New Roman" panose="02020603050405020304" pitchFamily="18" charset="0"/>
                <a:cs typeface="Times New Roman" panose="02020603050405020304" pitchFamily="18" charset="0"/>
              </a:rPr>
              <a:t>)…</a:t>
            </a:r>
            <a:endParaRPr lang="pt-BR" sz="2400" b="1" dirty="0" smtClean="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a:t>
            </a:r>
            <a:r>
              <a:rPr lang="en-US" b="1" dirty="0" smtClean="0">
                <a:solidFill>
                  <a:srgbClr val="FF0000"/>
                </a:solidFill>
                <a:latin typeface="Times New Roman" panose="02020603050405020304" pitchFamily="18" charset="0"/>
                <a:cs typeface="Times New Roman" panose="02020603050405020304" pitchFamily="18" charset="0"/>
              </a:rPr>
              <a:t>ĐỀ: </a:t>
            </a:r>
            <a:r>
              <a:rPr lang="en-US" b="1" dirty="0" smtClean="0">
                <a:solidFill>
                  <a:srgbClr val="FF0000"/>
                </a:solidFill>
                <a:latin typeface="Times New Roman" panose="02020603050405020304" pitchFamily="18" charset="0"/>
                <a:cs typeface="Times New Roman" panose="02020603050405020304" pitchFamily="18" charset="0"/>
              </a:rPr>
              <a:t>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7807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a:t>
            </a:r>
            <a:r>
              <a:rPr lang="en-US" b="1" dirty="0" smtClean="0">
                <a:solidFill>
                  <a:srgbClr val="FF0000"/>
                </a:solidFill>
                <a:latin typeface="Times New Roman" panose="02020603050405020304" pitchFamily="18" charset="0"/>
                <a:cs typeface="Times New Roman" panose="02020603050405020304" pitchFamily="18" charset="0"/>
              </a:rPr>
              <a:t>ĐỀ: </a:t>
            </a:r>
            <a:r>
              <a:rPr lang="en-US" b="1" dirty="0" smtClean="0">
                <a:solidFill>
                  <a:srgbClr val="FF0000"/>
                </a:solidFill>
                <a:latin typeface="Times New Roman" panose="02020603050405020304" pitchFamily="18" charset="0"/>
                <a:cs typeface="Times New Roman" panose="02020603050405020304" pitchFamily="18" charset="0"/>
              </a:rPr>
              <a:t>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5" name="Content Placeholder 2"/>
          <p:cNvSpPr>
            <a:spLocks noGrp="1"/>
          </p:cNvSpPr>
          <p:nvPr>
            <p:ph idx="1"/>
          </p:nvPr>
        </p:nvSpPr>
        <p:spPr/>
        <p:txBody>
          <a:bodyPr/>
          <a:lstStyle/>
          <a:p>
            <a:pPr marL="0" indent="0">
              <a:buNone/>
            </a:pPr>
            <a:r>
              <a:rPr lang="en-US" sz="2400" b="1" dirty="0" smtClean="0">
                <a:solidFill>
                  <a:srgbClr val="0070C0"/>
                </a:solidFill>
                <a:latin typeface="Times New Roman" panose="02020603050405020304" pitchFamily="18" charset="0"/>
                <a:cs typeface="Times New Roman" panose="02020603050405020304" pitchFamily="18" charset="0"/>
              </a:rPr>
              <a:t>II- </a:t>
            </a:r>
            <a:r>
              <a:rPr lang="en-US" sz="2400" b="1" dirty="0" err="1" smtClean="0">
                <a:solidFill>
                  <a:srgbClr val="0070C0"/>
                </a:solidFill>
                <a:latin typeface="Times New Roman" panose="02020603050405020304" pitchFamily="18" charset="0"/>
                <a:cs typeface="Times New Roman" panose="02020603050405020304" pitchFamily="18" charset="0"/>
              </a:rPr>
              <a:t>Một</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số</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thể</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kí</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tiêu</a:t>
            </a:r>
            <a:r>
              <a:rPr lang="en-US" sz="2400" b="1" dirty="0" smtClean="0">
                <a:solidFill>
                  <a:srgbClr val="0070C0"/>
                </a:solidFill>
                <a:latin typeface="Times New Roman" panose="02020603050405020304" pitchFamily="18" charset="0"/>
                <a:cs typeface="Times New Roman" panose="02020603050405020304" pitchFamily="18" charset="0"/>
              </a:rPr>
              <a:t> </a:t>
            </a:r>
            <a:r>
              <a:rPr lang="en-US" sz="2400" b="1" dirty="0" err="1" smtClean="0">
                <a:solidFill>
                  <a:srgbClr val="0070C0"/>
                </a:solidFill>
                <a:latin typeface="Times New Roman" panose="02020603050405020304" pitchFamily="18" charset="0"/>
                <a:cs typeface="Times New Roman" panose="02020603050405020304" pitchFamily="18" charset="0"/>
              </a:rPr>
              <a:t>biểu</a:t>
            </a:r>
            <a:endParaRPr lang="en-US" sz="2400" b="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1- </a:t>
            </a:r>
            <a:r>
              <a:rPr lang="en-US" sz="2400" b="1" dirty="0" err="1" smtClean="0">
                <a:latin typeface="Times New Roman" panose="02020603050405020304" pitchFamily="18" charset="0"/>
                <a:cs typeface="Times New Roman" panose="02020603050405020304" pitchFamily="18" charset="0"/>
              </a:rPr>
              <a:t>Thể</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tùy</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bút</a:t>
            </a:r>
            <a:endParaRPr lang="en-US" sz="2400" b="1" dirty="0" smtClean="0">
              <a:latin typeface="Times New Roman" panose="02020603050405020304" pitchFamily="18" charset="0"/>
              <a:cs typeface="Times New Roman" panose="02020603050405020304" pitchFamily="18" charset="0"/>
            </a:endParaRPr>
          </a:p>
          <a:p>
            <a:pPr marL="0" indent="0">
              <a:buNone/>
            </a:pPr>
            <a:r>
              <a:rPr lang="pt-BR" sz="2400" b="1" dirty="0" smtClean="0">
                <a:latin typeface="Times New Roman" panose="02020603050405020304" pitchFamily="18" charset="0"/>
                <a:cs typeface="Times New Roman" panose="02020603050405020304" pitchFamily="18" charset="0"/>
              </a:rPr>
              <a:t>2-Thể</a:t>
            </a:r>
            <a:r>
              <a:rPr lang="pt-BR" sz="2400" b="1" i="1" dirty="0" smtClean="0">
                <a:latin typeface="Times New Roman" panose="02020603050405020304" pitchFamily="18" charset="0"/>
                <a:cs typeface="Times New Roman" panose="02020603050405020304" pitchFamily="18" charset="0"/>
              </a:rPr>
              <a:t> </a:t>
            </a:r>
            <a:r>
              <a:rPr lang="pt-BR" sz="2400" b="1" dirty="0" smtClean="0">
                <a:latin typeface="Times New Roman" panose="02020603050405020304" pitchFamily="18" charset="0"/>
                <a:cs typeface="Times New Roman" panose="02020603050405020304" pitchFamily="18" charset="0"/>
              </a:rPr>
              <a:t>bút kí</a:t>
            </a:r>
          </a:p>
          <a:p>
            <a:pPr marL="0" indent="0">
              <a:buNone/>
            </a:pPr>
            <a:r>
              <a:rPr lang="en-US" sz="2400" b="1" dirty="0" smtClean="0">
                <a:latin typeface="Times New Roman" panose="02020603050405020304" pitchFamily="18" charset="0"/>
                <a:cs typeface="Times New Roman" panose="02020603050405020304" pitchFamily="18" charset="0"/>
              </a:rPr>
              <a:t>3- </a:t>
            </a:r>
            <a:r>
              <a:rPr lang="en-US" sz="2400" b="1" dirty="0" err="1" smtClean="0">
                <a:latin typeface="Times New Roman" panose="02020603050405020304" pitchFamily="18" charset="0"/>
                <a:cs typeface="Times New Roman" panose="02020603050405020304" pitchFamily="18" charset="0"/>
              </a:rPr>
              <a:t>Hồi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kí</a:t>
            </a:r>
            <a:endParaRPr lang="en-US" sz="2400" b="1" dirty="0" smtClean="0">
              <a:latin typeface="Times New Roman" panose="02020603050405020304" pitchFamily="18" charset="0"/>
              <a:cs typeface="Times New Roman" panose="02020603050405020304" pitchFamily="18" charset="0"/>
            </a:endParaRPr>
          </a:p>
          <a:p>
            <a:pPr marL="0" indent="0">
              <a:buNone/>
            </a:pPr>
            <a:r>
              <a:rPr lang="en-US" sz="2400" b="1" dirty="0" smtClean="0">
                <a:latin typeface="Times New Roman" panose="02020603050405020304" pitchFamily="18" charset="0"/>
                <a:cs typeface="Times New Roman" panose="02020603050405020304" pitchFamily="18" charset="0"/>
              </a:rPr>
              <a:t>4- </a:t>
            </a:r>
            <a:r>
              <a:rPr lang="en-US" sz="2400" b="1" dirty="0" err="1" smtClean="0">
                <a:latin typeface="Times New Roman" panose="02020603050405020304" pitchFamily="18" charset="0"/>
                <a:cs typeface="Times New Roman" panose="02020603050405020304" pitchFamily="18" charset="0"/>
              </a:rPr>
              <a:t>Nhật</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kí</a:t>
            </a:r>
            <a:endParaRPr lang="en-US" sz="2400" b="1" dirty="0" smtClean="0">
              <a:latin typeface="Times New Roman" panose="02020603050405020304" pitchFamily="18" charset="0"/>
              <a:cs typeface="Times New Roman" panose="02020603050405020304" pitchFamily="18" charset="0"/>
            </a:endParaRPr>
          </a:p>
          <a:p>
            <a:pPr marL="0" indent="0">
              <a:buNone/>
            </a:pPr>
            <a:r>
              <a:rPr lang="en-US" dirty="0" smtClean="0"/>
              <a:t>- </a:t>
            </a:r>
            <a:r>
              <a:rPr lang="en-US" sz="2400" dirty="0" smtClean="0">
                <a:latin typeface="Times New Roman" panose="02020603050405020304" pitchFamily="18" charset="0"/>
                <a:cs typeface="Times New Roman" panose="02020603050405020304" pitchFamily="18" charset="0"/>
              </a:rPr>
              <a:t>N</a:t>
            </a:r>
            <a:r>
              <a:rPr lang="vi-VN" sz="2400" dirty="0" smtClean="0">
                <a:latin typeface="Times New Roman" panose="02020603050405020304" pitchFamily="18" charset="0"/>
                <a:cs typeface="Times New Roman" panose="02020603050405020304" pitchFamily="18" charset="0"/>
              </a:rPr>
              <a:t>hật </a:t>
            </a:r>
            <a:r>
              <a:rPr lang="vi-VN" sz="2400" dirty="0">
                <a:latin typeface="Times New Roman" panose="02020603050405020304" pitchFamily="18" charset="0"/>
                <a:cs typeface="Times New Roman" panose="02020603050405020304" pitchFamily="18" charset="0"/>
              </a:rPr>
              <a:t>ký là loại văn xuôi ghi chép những sinh hoạt thường ngày hoặc cảm xúc riêng tư không dễ để chia sẻ . Trong văn học, nhật ký là hình thức trần </a:t>
            </a:r>
            <a:r>
              <a:rPr lang="vi-VN" sz="2400" dirty="0" smtClean="0">
                <a:latin typeface="Times New Roman" panose="02020603050405020304" pitchFamily="18" charset="0"/>
                <a:cs typeface="Times New Roman" panose="02020603050405020304" pitchFamily="18" charset="0"/>
              </a:rPr>
              <a:t>thuật</a:t>
            </a:r>
            <a:r>
              <a:rPr lang="en-US" sz="2400" dirty="0" smtClean="0">
                <a:latin typeface="Times New Roman" panose="02020603050405020304" pitchFamily="18" charset="0"/>
                <a:cs typeface="Times New Roman" panose="02020603050405020304" pitchFamily="18" charset="0"/>
              </a:rPr>
              <a:t>.</a:t>
            </a:r>
            <a:endParaRPr lang="pt-BR" sz="24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3773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44768" y="1433185"/>
            <a:ext cx="10861432" cy="819806"/>
          </a:xfrm>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sz="2700" b="1" dirty="0" smtClean="0">
                <a:solidFill>
                  <a:srgbClr val="0070C0"/>
                </a:solidFill>
                <a:latin typeface="Times New Roman" panose="02020603050405020304" pitchFamily="18" charset="0"/>
                <a:cs typeface="Times New Roman" panose="02020603050405020304" pitchFamily="18" charset="0"/>
              </a:rPr>
              <a:t>III- </a:t>
            </a:r>
            <a:r>
              <a:rPr lang="en-US" sz="2700" b="1" dirty="0" err="1" smtClean="0">
                <a:solidFill>
                  <a:srgbClr val="0070C0"/>
                </a:solidFill>
                <a:latin typeface="Times New Roman" panose="02020603050405020304" pitchFamily="18" charset="0"/>
                <a:cs typeface="Times New Roman" panose="02020603050405020304" pitchFamily="18" charset="0"/>
              </a:rPr>
              <a:t>Cách</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đọc</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hiểu</a:t>
            </a:r>
            <a:r>
              <a:rPr lang="en-US" sz="2700" b="1" dirty="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tác</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phẩm</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kí</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văn</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học</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hiện</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đại</a:t>
            </a:r>
            <a:r>
              <a:rPr lang="en-US" sz="2700" b="1" dirty="0" smtClean="0">
                <a:solidFill>
                  <a:srgbClr val="0070C0"/>
                </a:solidFill>
                <a:latin typeface="Times New Roman" panose="02020603050405020304" pitchFamily="18" charset="0"/>
                <a:cs typeface="Times New Roman" panose="02020603050405020304" pitchFamily="18" charset="0"/>
              </a:rPr>
              <a:t/>
            </a:r>
            <a:br>
              <a:rPr lang="en-US" sz="2700" b="1" dirty="0" smtClean="0">
                <a:solidFill>
                  <a:srgbClr val="0070C0"/>
                </a:solidFill>
                <a:latin typeface="Times New Roman" panose="02020603050405020304" pitchFamily="18" charset="0"/>
                <a:cs typeface="Times New Roman" panose="02020603050405020304" pitchFamily="18" charset="0"/>
              </a:rPr>
            </a:br>
            <a:r>
              <a:rPr lang="en-US" sz="2700" b="1" dirty="0" smtClean="0">
                <a:solidFill>
                  <a:srgbClr val="0070C0"/>
                </a:solidFill>
                <a:latin typeface="Times New Roman" panose="02020603050405020304" pitchFamily="18" charset="0"/>
                <a:cs typeface="Times New Roman" panose="02020603050405020304" pitchFamily="18" charset="0"/>
              </a:rPr>
              <a:t/>
            </a:r>
            <a:br>
              <a:rPr lang="en-US" sz="2700" b="1" dirty="0" smtClean="0">
                <a:solidFill>
                  <a:srgbClr val="0070C0"/>
                </a:solidFill>
                <a:latin typeface="Times New Roman" panose="02020603050405020304" pitchFamily="18" charset="0"/>
                <a:cs typeface="Times New Roman" panose="02020603050405020304" pitchFamily="18" charset="0"/>
              </a:rPr>
            </a:br>
            <a:endParaRPr lang="en-US" sz="2700" b="1" dirty="0">
              <a:solidFill>
                <a:srgbClr val="0070C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990600" y="517525"/>
            <a:ext cx="10515600" cy="1325563"/>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ĐỀ 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644768" y="2168908"/>
            <a:ext cx="11547232" cy="4154984"/>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1-</a:t>
            </a:r>
            <a:r>
              <a:rPr lang="en-US" sz="2400" b="1" dirty="0" smtClean="0">
                <a:latin typeface="Times New Roman" panose="02020603050405020304" pitchFamily="18" charset="0"/>
                <a:cs typeface="Times New Roman" panose="02020603050405020304" pitchFamily="18" charset="0"/>
              </a:rPr>
              <a:t>Tìm </a:t>
            </a:r>
            <a:r>
              <a:rPr lang="en-US" sz="2400" b="1" dirty="0" err="1" smtClean="0">
                <a:latin typeface="Times New Roman" panose="02020603050405020304" pitchFamily="18" charset="0"/>
                <a:cs typeface="Times New Roman" panose="02020603050405020304" pitchFamily="18" charset="0"/>
              </a:rPr>
              <a:t>hiểu</a:t>
            </a:r>
            <a:r>
              <a:rPr lang="en-US" sz="2400" b="1" dirty="0" smtClean="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về</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tác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giả</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tác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phẩm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hoàn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cảnh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sáng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tác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thể</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loại</a:t>
            </a:r>
            <a:r>
              <a:rPr lang="en-US" sz="2400"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Hiểu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lí </a:t>
            </a:r>
            <a:r>
              <a:rPr lang="en-US" sz="2400" dirty="0" err="1">
                <a:latin typeface="Times New Roman" panose="02020603050405020304" pitchFamily="18" charset="0"/>
                <a:cs typeface="Times New Roman" panose="02020603050405020304" pitchFamily="18" charset="0"/>
              </a:rPr>
              <a:t>giải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hoàn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cảnh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tác</a:t>
            </a:r>
            <a:r>
              <a:rPr lang="en-US" sz="2400" dirty="0">
                <a:latin typeface="Times New Roman" panose="02020603050405020304" pitchFamily="18" charset="0"/>
                <a:cs typeface="Times New Roman" panose="02020603050405020304" pitchFamily="18" charset="0"/>
              </a:rPr>
              <a:t> có </a:t>
            </a:r>
            <a:r>
              <a:rPr lang="en-US" sz="2400" dirty="0" err="1">
                <a:latin typeface="Times New Roman" panose="02020603050405020304" pitchFamily="18" charset="0"/>
                <a:cs typeface="Times New Roman" panose="02020603050405020304" pitchFamily="18" charset="0"/>
              </a:rPr>
              <a:t>tác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phối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như</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thê</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nội</a:t>
            </a:r>
            <a:r>
              <a:rPr lang="en-US" sz="2400" dirty="0">
                <a:latin typeface="Times New Roman" panose="02020603050405020304" pitchFamily="18" charset="0"/>
                <a:cs typeface="Times New Roman" panose="02020603050405020304" pitchFamily="18" charset="0"/>
              </a:rPr>
              <a:t> dung </a:t>
            </a:r>
            <a:r>
              <a:rPr lang="en-US" sz="2400" dirty="0" err="1">
                <a:latin typeface="Times New Roman" panose="02020603050405020304" pitchFamily="18" charset="0"/>
                <a:cs typeface="Times New Roman" panose="02020603050405020304" pitchFamily="18" charset="0"/>
              </a:rPr>
              <a:t>tư</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của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phẩm</a:t>
            </a:r>
            <a:r>
              <a:rPr lang="en-US" sz="2400" dirty="0">
                <a:latin typeface="Times New Roman" panose="02020603050405020304" pitchFamily="18" charset="0"/>
                <a:cs typeface="Times New Roman" panose="02020603050405020304" pitchFamily="18" charset="0"/>
              </a:rPr>
              <a:t>. </a:t>
            </a:r>
          </a:p>
          <a:p>
            <a:r>
              <a:rPr lang="en-US" sz="2400" b="1" dirty="0" smtClean="0">
                <a:latin typeface="Times New Roman" panose="02020603050405020304" pitchFamily="18" charset="0"/>
                <a:cs typeface="Times New Roman" panose="02020603050405020304" pitchFamily="18" charset="0"/>
              </a:rPr>
              <a:t>2- </a:t>
            </a:r>
            <a:r>
              <a:rPr lang="en-US" sz="2400" b="1" dirty="0" err="1">
                <a:latin typeface="Times New Roman" panose="02020603050405020304" pitchFamily="18" charset="0"/>
                <a:cs typeface="Times New Roman" panose="02020603050405020304" pitchFamily="18" charset="0"/>
              </a:rPr>
              <a:t>Nhận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diện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được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người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kể</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chuyện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ngôi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kể</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trình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tự</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kể</a:t>
            </a:r>
            <a:endParaRPr lang="en-US" sz="2400" dirty="0" smtClean="0">
              <a:latin typeface="Times New Roman" panose="02020603050405020304" pitchFamily="18" charset="0"/>
              <a:cs typeface="Times New Roman" panose="02020603050405020304" pitchFamily="18" charset="0"/>
            </a:endParaRPr>
          </a:p>
          <a:p>
            <a:r>
              <a:rPr lang="en-US" dirty="0" smtClean="0"/>
              <a:t>   </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Hiểu</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ảnh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hưởng</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của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giọng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kể</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đối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với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việc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thể</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hiện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nội</a:t>
            </a:r>
            <a:r>
              <a:rPr lang="en-US" sz="2400" dirty="0" smtClean="0">
                <a:latin typeface="Times New Roman" panose="02020603050405020304" pitchFamily="18" charset="0"/>
                <a:cs typeface="Times New Roman" panose="02020603050405020304" pitchFamily="18" charset="0"/>
              </a:rPr>
              <a:t> dung </a:t>
            </a:r>
            <a:r>
              <a:rPr lang="en-US" sz="2400" dirty="0" err="1" smtClean="0">
                <a:latin typeface="Times New Roman" panose="02020603050405020304" pitchFamily="18" charset="0"/>
                <a:cs typeface="Times New Roman" panose="02020603050405020304" pitchFamily="18" charset="0"/>
              </a:rPr>
              <a:t>tư</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tưởng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của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tác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phẩm</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3- </a:t>
            </a:r>
            <a:r>
              <a:rPr lang="en-US" sz="2400" b="1" dirty="0" err="1">
                <a:latin typeface="Times New Roman" panose="02020603050405020304" pitchFamily="18" charset="0"/>
                <a:cs typeface="Times New Roman" panose="02020603050405020304" pitchFamily="18" charset="0"/>
              </a:rPr>
              <a:t>Tóm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tắt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nội</a:t>
            </a:r>
            <a:r>
              <a:rPr lang="en-US" sz="2400" b="1" dirty="0">
                <a:latin typeface="Times New Roman" panose="02020603050405020304" pitchFamily="18" charset="0"/>
                <a:cs typeface="Times New Roman" panose="02020603050405020304" pitchFamily="18" charset="0"/>
              </a:rPr>
              <a:t> dung </a:t>
            </a:r>
            <a:r>
              <a:rPr lang="en-US" sz="2400" b="1" dirty="0" err="1">
                <a:latin typeface="Times New Roman" panose="02020603050405020304" pitchFamily="18" charset="0"/>
                <a:cs typeface="Times New Roman" panose="02020603050405020304" pitchFamily="18" charset="0"/>
              </a:rPr>
              <a:t>tác</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phẩm</a:t>
            </a:r>
            <a:r>
              <a:rPr lang="en-US" sz="2400" b="1"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  - </a:t>
            </a:r>
            <a:r>
              <a:rPr lang="en-US" sz="2400" dirty="0" err="1" smtClean="0">
                <a:latin typeface="Times New Roman" panose="02020603050405020304" pitchFamily="18" charset="0"/>
                <a:cs typeface="Times New Roman" panose="02020603050405020304" pitchFamily="18" charset="0"/>
              </a:rPr>
              <a:t>Hiểu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được</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triển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mối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hệ</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kiện</a:t>
            </a:r>
            <a:r>
              <a:rPr lang="en-US" sz="2400" dirty="0">
                <a:latin typeface="Times New Roman" panose="02020603050405020304" pitchFamily="18" charset="0"/>
                <a:cs typeface="Times New Roman" panose="02020603050405020304" pitchFamily="18" charset="0"/>
              </a:rPr>
              <a:t>, chi </a:t>
            </a:r>
            <a:r>
              <a:rPr lang="en-US" sz="2400" dirty="0" err="1">
                <a:latin typeface="Times New Roman" panose="02020603050405020304" pitchFamily="18" charset="0"/>
                <a:cs typeface="Times New Roman" panose="02020603050405020304" pitchFamily="18" charset="0"/>
              </a:rPr>
              <a:t>tiết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tiêu</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biểu</a:t>
            </a:r>
            <a:endParaRPr lang="en-US" sz="2400"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4- </a:t>
            </a:r>
            <a:r>
              <a:rPr lang="en-US" sz="2400" b="1" dirty="0" err="1">
                <a:latin typeface="Times New Roman" panose="02020603050405020304" pitchFamily="18" charset="0"/>
                <a:cs typeface="Times New Roman" panose="02020603050405020304" pitchFamily="18" charset="0"/>
              </a:rPr>
              <a:t>Nhận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diện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hệ</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thống</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nhân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vật</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xác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định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trung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tâm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chính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phụ</a:t>
            </a:r>
            <a:r>
              <a:rPr lang="en-US" sz="2400" dirty="0" smtClean="0">
                <a:latin typeface="Times New Roman" panose="02020603050405020304" pitchFamily="18" charset="0"/>
                <a:cs typeface="Times New Roman" panose="02020603050405020304" pitchFamily="18" charset="0"/>
              </a:rPr>
              <a:t>). _</a:t>
            </a:r>
          </a:p>
          <a:p>
            <a:r>
              <a:rPr lang="en-US" sz="2400" dirty="0" smtClean="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P</a:t>
            </a:r>
            <a:r>
              <a:rPr lang="en-US" sz="2400" dirty="0" err="1" smtClean="0">
                <a:latin typeface="Times New Roman" panose="02020603050405020304" pitchFamily="18" charset="0"/>
                <a:cs typeface="Times New Roman" panose="02020603050405020304" pitchFamily="18" charset="0"/>
              </a:rPr>
              <a:t>hân</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đặc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điểm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về</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ngoại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hình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số</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phận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về</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vật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hình</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tượng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nhân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vật</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3566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ĐỀ 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5" name="Title 1"/>
          <p:cNvSpPr>
            <a:spLocks noGrp="1"/>
          </p:cNvSpPr>
          <p:nvPr>
            <p:ph idx="1"/>
          </p:nvPr>
        </p:nvSpPr>
        <p:spPr/>
        <p:txBody>
          <a:bodyPr>
            <a:normAutofit fontScale="97500"/>
          </a:bodyPr>
          <a:lstStyle/>
          <a:p>
            <a:pPr marL="0" indent="0">
              <a:buNone/>
            </a:pPr>
            <a:r>
              <a:rPr lang="en-US" sz="2700" b="1" dirty="0" smtClean="0">
                <a:solidFill>
                  <a:srgbClr val="0070C0"/>
                </a:solidFill>
                <a:latin typeface="Times New Roman" panose="02020603050405020304" pitchFamily="18" charset="0"/>
                <a:cs typeface="Times New Roman" panose="02020603050405020304" pitchFamily="18" charset="0"/>
              </a:rPr>
              <a:t>III- </a:t>
            </a:r>
            <a:r>
              <a:rPr lang="en-US" sz="2700" b="1" dirty="0" err="1" smtClean="0">
                <a:solidFill>
                  <a:srgbClr val="0070C0"/>
                </a:solidFill>
                <a:latin typeface="Times New Roman" panose="02020603050405020304" pitchFamily="18" charset="0"/>
                <a:cs typeface="Times New Roman" panose="02020603050405020304" pitchFamily="18" charset="0"/>
              </a:rPr>
              <a:t>Cách</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đọc</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hiểu</a:t>
            </a:r>
            <a:r>
              <a:rPr lang="en-US" sz="2700" b="1" dirty="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tác</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phẩm</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kí</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văn</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học</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hiện</a:t>
            </a:r>
            <a:r>
              <a:rPr lang="en-US" sz="2700" b="1" dirty="0" smtClean="0">
                <a:solidFill>
                  <a:srgbClr val="0070C0"/>
                </a:solidFill>
                <a:latin typeface="Times New Roman" panose="02020603050405020304" pitchFamily="18" charset="0"/>
                <a:cs typeface="Times New Roman" panose="02020603050405020304" pitchFamily="18" charset="0"/>
              </a:rPr>
              <a:t> </a:t>
            </a:r>
            <a:r>
              <a:rPr lang="en-US" sz="2700" b="1" dirty="0" err="1" smtClean="0">
                <a:solidFill>
                  <a:srgbClr val="0070C0"/>
                </a:solidFill>
                <a:latin typeface="Times New Roman" panose="02020603050405020304" pitchFamily="18" charset="0"/>
                <a:cs typeface="Times New Roman" panose="02020603050405020304" pitchFamily="18" charset="0"/>
              </a:rPr>
              <a:t>đại</a:t>
            </a:r>
            <a:endParaRPr lang="en-US" sz="2700" b="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2500" b="1" dirty="0" smtClean="0">
                <a:latin typeface="Times New Roman" panose="02020603050405020304" pitchFamily="18" charset="0"/>
                <a:cs typeface="Times New Roman" panose="02020603050405020304" pitchFamily="18" charset="0"/>
              </a:rPr>
              <a:t>5- </a:t>
            </a:r>
            <a:r>
              <a:rPr lang="en-US" sz="2500" b="1" dirty="0" err="1">
                <a:latin typeface="Times New Roman" panose="02020603050405020304" pitchFamily="18" charset="0"/>
                <a:cs typeface="Times New Roman" panose="02020603050405020304" pitchFamily="18" charset="0"/>
              </a:rPr>
              <a:t>Chỉ</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ra</a:t>
            </a:r>
            <a:r>
              <a:rPr lang="en-US" sz="2500" b="1" dirty="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được</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và</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giải</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thích</a:t>
            </a:r>
            <a:r>
              <a:rPr lang="en-US" sz="2500" b="1" dirty="0" smtClean="0">
                <a:latin typeface="Times New Roman" panose="02020603050405020304" pitchFamily="18" charset="0"/>
                <a:cs typeface="Times New Roman" panose="02020603050405020304" pitchFamily="18" charset="0"/>
              </a:rPr>
              <a:t> ý </a:t>
            </a:r>
            <a:r>
              <a:rPr lang="en-US" sz="2500" b="1" dirty="0" err="1" smtClean="0">
                <a:latin typeface="Times New Roman" panose="02020603050405020304" pitchFamily="18" charset="0"/>
                <a:cs typeface="Times New Roman" panose="02020603050405020304" pitchFamily="18" charset="0"/>
              </a:rPr>
              <a:t>nghĩa</a:t>
            </a:r>
            <a:r>
              <a:rPr lang="en-US" sz="2500" b="1" dirty="0" smtClean="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các</a:t>
            </a:r>
            <a:r>
              <a:rPr lang="en-US" sz="2500" b="1" dirty="0">
                <a:latin typeface="Times New Roman" panose="02020603050405020304" pitchFamily="18" charset="0"/>
                <a:cs typeface="Times New Roman" panose="02020603050405020304" pitchFamily="18" charset="0"/>
              </a:rPr>
              <a:t> chi </a:t>
            </a:r>
            <a:r>
              <a:rPr lang="en-US" sz="2500" b="1" dirty="0" err="1">
                <a:latin typeface="Times New Roman" panose="02020603050405020304" pitchFamily="18" charset="0"/>
                <a:cs typeface="Times New Roman" panose="02020603050405020304" pitchFamily="18" charset="0"/>
              </a:rPr>
              <a:t>tiết</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nghệ</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thuật</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đặc</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sắc</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của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mỗi</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tác</a:t>
            </a:r>
            <a:r>
              <a:rPr lang="en-US" sz="2500" b="1" dirty="0">
                <a:latin typeface="Times New Roman" panose="02020603050405020304" pitchFamily="18" charset="0"/>
                <a:cs typeface="Times New Roman" panose="02020603050405020304" pitchFamily="18" charset="0"/>
              </a:rPr>
              <a:t> </a:t>
            </a:r>
            <a:r>
              <a:rPr lang="en-US" sz="2500" dirty="0" err="1" smtClean="0">
                <a:latin typeface="Times New Roman" panose="02020603050405020304" pitchFamily="18" charset="0"/>
                <a:cs typeface="Times New Roman" panose="02020603050405020304" pitchFamily="18" charset="0"/>
              </a:rPr>
              <a:t>phẩm</a:t>
            </a:r>
            <a:r>
              <a:rPr lang="en-US" sz="2500" dirty="0" smtClean="0">
                <a:latin typeface="Times New Roman" panose="02020603050405020304" pitchFamily="18" charset="0"/>
                <a:cs typeface="Times New Roman" panose="02020603050405020304" pitchFamily="18" charset="0"/>
              </a:rPr>
              <a:t>/</a:t>
            </a:r>
            <a:r>
              <a:rPr lang="en-US" sz="2500" dirty="0" err="1" smtClean="0">
                <a:latin typeface="Times New Roman" panose="02020603050405020304" pitchFamily="18" charset="0"/>
                <a:cs typeface="Times New Roman" panose="02020603050405020304" pitchFamily="18" charset="0"/>
              </a:rPr>
              <a:t>đoạn</a:t>
            </a:r>
            <a:r>
              <a:rPr lang="en-US" sz="2500" dirty="0" smtClean="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trích</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và</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các</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đặc</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điểm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nghệ</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thuật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của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thể</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loại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kí</a:t>
            </a:r>
            <a:r>
              <a:rPr lang="en-US" sz="2500" dirty="0">
                <a:latin typeface="Times New Roman" panose="02020603050405020304" pitchFamily="18" charset="0"/>
                <a:cs typeface="Times New Roman" panose="02020603050405020304" pitchFamily="18" charset="0"/>
              </a:rPr>
              <a:t>. </a:t>
            </a:r>
            <a:endParaRPr lang="en-US" sz="2500" dirty="0" smtClean="0">
              <a:latin typeface="Times New Roman" panose="02020603050405020304" pitchFamily="18" charset="0"/>
              <a:cs typeface="Times New Roman" panose="02020603050405020304" pitchFamily="18" charset="0"/>
            </a:endParaRPr>
          </a:p>
          <a:p>
            <a:pPr marL="0" indent="0">
              <a:buNone/>
            </a:pPr>
            <a:r>
              <a:rPr lang="en-US" sz="2500" b="1" dirty="0">
                <a:latin typeface="Times New Roman" panose="02020603050405020304" pitchFamily="18" charset="0"/>
                <a:cs typeface="Times New Roman" panose="02020603050405020304" pitchFamily="18" charset="0"/>
              </a:rPr>
              <a:t>6</a:t>
            </a:r>
            <a:r>
              <a:rPr lang="en-US" sz="2500" dirty="0" smtClean="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Nhận</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ra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được</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quan</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điểm</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tư</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tưởng</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của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nhà</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văn</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gửi</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gắm</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trong</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tác</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phẩm</a:t>
            </a:r>
            <a:r>
              <a:rPr lang="en-US" sz="2500" dirty="0" smtClean="0">
                <a:latin typeface="Times New Roman" panose="02020603050405020304" pitchFamily="18" charset="0"/>
                <a:cs typeface="Times New Roman" panose="02020603050405020304" pitchFamily="18" charset="0"/>
              </a:rPr>
              <a:t>.</a:t>
            </a:r>
          </a:p>
          <a:p>
            <a:pPr marL="0" indent="0">
              <a:buNone/>
            </a:pPr>
            <a:r>
              <a:rPr lang="en-US" sz="2500" b="1" dirty="0" smtClean="0">
                <a:latin typeface="Times New Roman" panose="02020603050405020304" pitchFamily="18" charset="0"/>
                <a:cs typeface="Times New Roman" panose="02020603050405020304" pitchFamily="18" charset="0"/>
              </a:rPr>
              <a:t>7-</a:t>
            </a:r>
            <a:r>
              <a:rPr lang="en-US" sz="2500" dirty="0" smtClean="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Nhận</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biết</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những</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yếu</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tố</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thuộc</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về</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phong</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cách</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nghệ</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thuật</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của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tác</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giả</a:t>
            </a:r>
            <a:r>
              <a:rPr lang="en-US" sz="2500" b="1"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trong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tác</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phẩm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chẳng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hạn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chất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tài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hoa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nghệ</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sĩ</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trong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sáng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tác</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của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Nguyễn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Tuân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chất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Huế</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chất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thơ</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trong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sáng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tác</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của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Hoàng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Phủ</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Ngọc</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Tường</a:t>
            </a:r>
            <a:r>
              <a:rPr lang="en-US" sz="2500" dirty="0" smtClean="0">
                <a:latin typeface="Times New Roman" panose="02020603050405020304" pitchFamily="18" charset="0"/>
                <a:cs typeface="Times New Roman" panose="02020603050405020304" pitchFamily="18" charset="0"/>
              </a:rPr>
              <a:t>…)</a:t>
            </a:r>
          </a:p>
          <a:p>
            <a:pPr marL="0" indent="0">
              <a:buNone/>
            </a:pPr>
            <a:r>
              <a:rPr lang="en-US" sz="2500" dirty="0" smtClean="0">
                <a:latin typeface="Times New Roman" panose="02020603050405020304" pitchFamily="18" charset="0"/>
                <a:cs typeface="Times New Roman" panose="02020603050405020304" pitchFamily="18" charset="0"/>
              </a:rPr>
              <a:t>8- </a:t>
            </a:r>
            <a:r>
              <a:rPr lang="en-US" sz="2500" b="1" dirty="0" err="1" smtClean="0">
                <a:latin typeface="Times New Roman" panose="02020603050405020304" pitchFamily="18" charset="0"/>
                <a:cs typeface="Times New Roman" panose="02020603050405020304" pitchFamily="18" charset="0"/>
              </a:rPr>
              <a:t>Nhận</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xét</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đánh</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giá</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chung</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về</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tác</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phẩm</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kí</a:t>
            </a:r>
            <a:endParaRPr lang="en-US" sz="2500" b="1" dirty="0" smtClean="0">
              <a:latin typeface="Times New Roman" panose="02020603050405020304" pitchFamily="18" charset="0"/>
              <a:cs typeface="Times New Roman" panose="02020603050405020304" pitchFamily="18" charset="0"/>
            </a:endParaRPr>
          </a:p>
          <a:p>
            <a:pPr marL="0" indent="0">
              <a:buNone/>
            </a:pPr>
            <a:r>
              <a:rPr lang="en-US" sz="2500" b="1" dirty="0" smtClean="0">
                <a:latin typeface="Times New Roman" panose="02020603050405020304" pitchFamily="18" charset="0"/>
                <a:cs typeface="Times New Roman" panose="02020603050405020304" pitchFamily="18" charset="0"/>
              </a:rPr>
              <a:t>9- </a:t>
            </a:r>
            <a:r>
              <a:rPr lang="en-US" sz="2500" b="1" dirty="0" err="1" smtClean="0">
                <a:latin typeface="Times New Roman" panose="02020603050405020304" pitchFamily="18" charset="0"/>
                <a:cs typeface="Times New Roman" panose="02020603050405020304" pitchFamily="18" charset="0"/>
              </a:rPr>
              <a:t>Liên</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hệ</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rút</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ra</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bài</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học</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cho</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bản</a:t>
            </a:r>
            <a:r>
              <a:rPr lang="en-US" sz="2500" b="1" dirty="0" smtClean="0">
                <a:latin typeface="Times New Roman" panose="02020603050405020304" pitchFamily="18" charset="0"/>
                <a:cs typeface="Times New Roman" panose="02020603050405020304" pitchFamily="18" charset="0"/>
              </a:rPr>
              <a:t> </a:t>
            </a:r>
            <a:r>
              <a:rPr lang="en-US" sz="2500" b="1" dirty="0" err="1" smtClean="0">
                <a:latin typeface="Times New Roman" panose="02020603050405020304" pitchFamily="18" charset="0"/>
                <a:cs typeface="Times New Roman" panose="02020603050405020304" pitchFamily="18" charset="0"/>
              </a:rPr>
              <a:t>thân</a:t>
            </a:r>
            <a:endParaRPr lang="en-US" sz="2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643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3093216"/>
          </a:xfrm>
        </p:spPr>
        <p:txBody>
          <a:bodyPr>
            <a:normAutofit/>
          </a:bodyPr>
          <a:lstStyle/>
          <a:p>
            <a:pPr marL="0" indent="0">
              <a:buNone/>
            </a:pPr>
            <a:r>
              <a:rPr lang="en-US" sz="2400" b="1" dirty="0" smtClean="0">
                <a:latin typeface="Times New Roman" panose="02020603050405020304" pitchFamily="18" charset="0"/>
                <a:cs typeface="Times New Roman" panose="02020603050405020304" pitchFamily="18" charset="0"/>
              </a:rPr>
              <a:t>D-  </a:t>
            </a:r>
            <a:r>
              <a:rPr lang="en-US" sz="2400" b="1" dirty="0" err="1" smtClean="0">
                <a:latin typeface="Times New Roman" panose="02020603050405020304" pitchFamily="18" charset="0"/>
                <a:cs typeface="Times New Roman" panose="02020603050405020304" pitchFamily="18" charset="0"/>
              </a:rPr>
              <a:t>Vận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dụng</a:t>
            </a:r>
            <a:r>
              <a:rPr lang="en-US" sz="2400" b="1"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Đọc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hiểu</a:t>
            </a:r>
            <a:r>
              <a:rPr lang="en-US" sz="2400" dirty="0" smtClean="0">
                <a:latin typeface="Times New Roman" panose="02020603050405020304" pitchFamily="18" charset="0"/>
                <a:cs typeface="Times New Roman" panose="02020603050405020304" pitchFamily="18" charset="0"/>
              </a:rPr>
              <a:t> 2 </a:t>
            </a:r>
            <a:r>
              <a:rPr lang="en-US" sz="2400" dirty="0" err="1" smtClean="0">
                <a:latin typeface="Times New Roman" panose="02020603050405020304" pitchFamily="18" charset="0"/>
                <a:cs typeface="Times New Roman" panose="02020603050405020304" pitchFamily="18" charset="0"/>
              </a:rPr>
              <a:t>tác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phẩm</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kí</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N</a:t>
            </a:r>
            <a:r>
              <a:rPr lang="en-US" sz="2400" dirty="0" err="1" smtClean="0">
                <a:latin typeface="Times New Roman" panose="02020603050405020304" pitchFamily="18" charset="0"/>
                <a:cs typeface="Times New Roman" panose="02020603050405020304" pitchFamily="18" charset="0"/>
              </a:rPr>
              <a:t>gười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lái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đò</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sông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Đà</a:t>
            </a:r>
            <a:r>
              <a:rPr lang="en-US" sz="2400" dirty="0" smtClean="0">
                <a:latin typeface="Times New Roman" panose="02020603050405020304" pitchFamily="18" charset="0"/>
                <a:cs typeface="Times New Roman" panose="02020603050405020304" pitchFamily="18" charset="0"/>
              </a:rPr>
              <a:t> ( </a:t>
            </a:r>
            <a:r>
              <a:rPr lang="en-US" sz="2400" dirty="0" err="1" smtClean="0">
                <a:latin typeface="Times New Roman" panose="02020603050405020304" pitchFamily="18" charset="0"/>
                <a:cs typeface="Times New Roman" panose="02020603050405020304" pitchFamily="18" charset="0"/>
              </a:rPr>
              <a:t>Nguyễn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Tuân</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smtClean="0">
                <a:latin typeface="Times New Roman" panose="02020603050405020304" pitchFamily="18" charset="0"/>
                <a:cs typeface="Times New Roman" panose="02020603050405020304" pitchFamily="18" charset="0"/>
              </a:rPr>
              <a:t>           - Ai </a:t>
            </a:r>
            <a:r>
              <a:rPr lang="en-US" sz="2400" dirty="0" err="1" smtClean="0">
                <a:latin typeface="Times New Roman" panose="02020603050405020304" pitchFamily="18" charset="0"/>
                <a:cs typeface="Times New Roman" panose="02020603050405020304" pitchFamily="18" charset="0"/>
              </a:rPr>
              <a:t>đã</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đặt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tên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cho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dòng</a:t>
            </a:r>
            <a:r>
              <a:rPr lang="en-US" sz="2400" dirty="0" smtClean="0">
                <a:latin typeface="Times New Roman" panose="02020603050405020304" pitchFamily="18" charset="0"/>
                <a:cs typeface="Times New Roman" panose="02020603050405020304" pitchFamily="18" charset="0"/>
              </a:rPr>
              <a:t> song ( </a:t>
            </a:r>
            <a:r>
              <a:rPr lang="en-US" sz="2400" dirty="0" err="1" smtClean="0">
                <a:latin typeface="Times New Roman" panose="02020603050405020304" pitchFamily="18" charset="0"/>
                <a:cs typeface="Times New Roman" panose="02020603050405020304" pitchFamily="18" charset="0"/>
              </a:rPr>
              <a:t>Hoàng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Phủ</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Ngọc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Tường</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b="1" dirty="0" smtClean="0">
                <a:latin typeface="Times New Roman" panose="02020603050405020304" pitchFamily="18" charset="0"/>
                <a:cs typeface="Times New Roman" panose="02020603050405020304" pitchFamily="18" charset="0"/>
              </a:rPr>
              <a:t>E- </a:t>
            </a:r>
            <a:r>
              <a:rPr lang="en-US" sz="2400" b="1" dirty="0" err="1" smtClean="0">
                <a:latin typeface="Times New Roman" panose="02020603050405020304" pitchFamily="18" charset="0"/>
                <a:cs typeface="Times New Roman" panose="02020603050405020304" pitchFamily="18" charset="0"/>
              </a:rPr>
              <a:t>Dặn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dò</a:t>
            </a:r>
            <a:endParaRPr lang="en-US" sz="2400" b="1"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Soạn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bài</a:t>
            </a:r>
            <a:r>
              <a:rPr lang="en-US" sz="2400" dirty="0" smtClean="0">
                <a:latin typeface="Times New Roman" panose="02020603050405020304" pitchFamily="18" charset="0"/>
                <a:cs typeface="Times New Roman" panose="02020603050405020304" pitchFamily="18" charset="0"/>
              </a:rPr>
              <a:t> – </a:t>
            </a:r>
            <a:r>
              <a:rPr lang="en-US" sz="2400" dirty="0" err="1" smtClean="0">
                <a:latin typeface="Times New Roman" panose="02020603050405020304" pitchFamily="18" charset="0"/>
                <a:cs typeface="Times New Roman" panose="02020603050405020304" pitchFamily="18" charset="0"/>
              </a:rPr>
              <a:t>Người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lái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đò</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sông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Đà</a:t>
            </a:r>
            <a:r>
              <a:rPr lang="en-US" sz="2400" dirty="0" smtClean="0">
                <a:latin typeface="Times New Roman" panose="02020603050405020304" pitchFamily="18" charset="0"/>
                <a:cs typeface="Times New Roman" panose="02020603050405020304" pitchFamily="18" charset="0"/>
              </a:rPr>
              <a:t> ( </a:t>
            </a:r>
            <a:r>
              <a:rPr lang="en-US" sz="2400" dirty="0" err="1" smtClean="0">
                <a:latin typeface="Times New Roman" panose="02020603050405020304" pitchFamily="18" charset="0"/>
                <a:cs typeface="Times New Roman" panose="02020603050405020304" pitchFamily="18" charset="0"/>
              </a:rPr>
              <a:t>Nguyễn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Tuân</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CHỦ ĐỀ KÍ TRONG VĂN HỌC HIỆN ĐẠI</a:t>
            </a:r>
            <a:br>
              <a:rPr lang="en-US" b="1" dirty="0" smtClean="0">
                <a:solidFill>
                  <a:srgbClr val="FF0000"/>
                </a:solidFill>
                <a:latin typeface="Times New Roman" panose="02020603050405020304" pitchFamily="18" charset="0"/>
                <a:cs typeface="Times New Roman" panose="02020603050405020304" pitchFamily="18" charset="0"/>
              </a:rPr>
            </a:b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8798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1200</Words>
  <Application>Microsoft Office PowerPoint</Application>
  <PresentationFormat>Custom</PresentationFormat>
  <Paragraphs>78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    TUẦN 12: Tiết 35</vt:lpstr>
      <vt:lpstr> CHỦ ĐỀ: KÍ TRONG VĂN HỌC HIỆN ĐẠI </vt:lpstr>
      <vt:lpstr> CHỦ ĐỀ: KÍ TRONG VĂN HỌC HIỆN ĐẠI </vt:lpstr>
      <vt:lpstr> CHỦ ĐỀ: KÍ TRONG VĂN HỌC HIỆN ĐẠI </vt:lpstr>
      <vt:lpstr> CHỦ ĐỀ: KÍ TRONG VĂN HỌC HIỆN ĐẠI </vt:lpstr>
      <vt:lpstr> CHỦ ĐỀ: KÍ TRONG VĂN HỌC HIỆN ĐẠI </vt:lpstr>
      <vt:lpstr> CHỦ ĐỀ: KÍ TRONG VĂN HỌC HIỆN ĐẠI </vt:lpstr>
      <vt:lpstr> CHỦ ĐỀ: KÍ TRONG VĂN HỌC HIỆN ĐẠI </vt:lpstr>
      <vt:lpstr> III- Cách đọc hiểu tác phẩm kí văn học hiện đại  </vt:lpstr>
      <vt:lpstr> CHỦ ĐỀ KÍ TRONG VĂN HỌC HIỆN ĐẠI </vt:lpstr>
      <vt:lpstr> CHỦ ĐỀ KÍ TRONG VĂN HỌC HIỆN ĐẠI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Tiết 35 CHỦ ĐỀ KÍ TRONG VĂN HỌC HIỆN ĐẠI</dc:title>
  <dc:creator>Admin</dc:creator>
  <cp:lastModifiedBy>Admin</cp:lastModifiedBy>
  <cp:revision>28</cp:revision>
  <dcterms:created xsi:type="dcterms:W3CDTF">2021-11-17T12:24:29Z</dcterms:created>
  <dcterms:modified xsi:type="dcterms:W3CDTF">2021-11-18T15:52:58Z</dcterms:modified>
</cp:coreProperties>
</file>