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3" r:id="rId3"/>
    <p:sldId id="264" r:id="rId4"/>
    <p:sldId id="262" r:id="rId5"/>
    <p:sldId id="258" r:id="rId6"/>
    <p:sldId id="269" r:id="rId7"/>
    <p:sldId id="265" r:id="rId8"/>
    <p:sldId id="270" r:id="rId9"/>
    <p:sldId id="266" r:id="rId10"/>
    <p:sldId id="268" r:id="rId11"/>
    <p:sldId id="274" r:id="rId12"/>
    <p:sldId id="275" r:id="rId13"/>
    <p:sldId id="276" r:id="rId14"/>
    <p:sldId id="271" r:id="rId15"/>
    <p:sldId id="277" r:id="rId16"/>
    <p:sldId id="272" r:id="rId17"/>
    <p:sldId id="273" r:id="rId18"/>
    <p:sldId id="285" r:id="rId19"/>
    <p:sldId id="279" r:id="rId20"/>
    <p:sldId id="280" r:id="rId21"/>
    <p:sldId id="281" r:id="rId22"/>
    <p:sldId id="283" r:id="rId23"/>
    <p:sldId id="286" r:id="rId2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EC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82" autoAdjust="0"/>
    <p:restoredTop sz="87107" autoAdjust="0"/>
  </p:normalViewPr>
  <p:slideViewPr>
    <p:cSldViewPr snapToGrid="0">
      <p:cViewPr varScale="1">
        <p:scale>
          <a:sx n="63" d="100"/>
          <a:sy n="63" d="100"/>
        </p:scale>
        <p:origin x="18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6D9D0A7-4DA7-4675-9A78-F54CF1428252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B54B056-A0DB-4EE3-A737-CDF198D9591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8891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39672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7944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92385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3106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51492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0015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0089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19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11825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20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12427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21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54515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4B056-A0DB-4EE3-A737-CDF198D9591C}" type="slidenum">
              <a:rPr lang="vi-VN" smtClean="0"/>
              <a:t>22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19899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100000">
              <a:srgbClr val="FFE69B"/>
            </a:gs>
            <a:gs pos="86000">
              <a:srgbClr val="FFFF99">
                <a:lumMod val="0"/>
                <a:lumOff val="100000"/>
              </a:srgbClr>
            </a:gs>
            <a:gs pos="0">
              <a:srgbClr val="FFFFCC">
                <a:lumMod val="0"/>
                <a:lumOff val="100000"/>
              </a:srgbClr>
            </a:gs>
            <a:gs pos="100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42741" y="6385282"/>
            <a:ext cx="2057400" cy="365125"/>
          </a:xfrm>
        </p:spPr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B0826A-CBF0-4ED5-A868-9C2B66D2CA43}"/>
              </a:ext>
            </a:extLst>
          </p:cNvPr>
          <p:cNvGrpSpPr/>
          <p:nvPr userDrawn="1"/>
        </p:nvGrpSpPr>
        <p:grpSpPr>
          <a:xfrm>
            <a:off x="40946" y="136524"/>
            <a:ext cx="1937979" cy="6673499"/>
            <a:chOff x="1256607" y="2388359"/>
            <a:chExt cx="2583972" cy="667349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50E8D23-9CDC-475F-89FB-7B7E8A23F965}"/>
                </a:ext>
              </a:extLst>
            </p:cNvPr>
            <p:cNvCxnSpPr>
              <a:cxnSpLocks/>
            </p:cNvCxnSpPr>
            <p:nvPr/>
          </p:nvCxnSpPr>
          <p:spPr>
            <a:xfrm>
              <a:off x="1256607" y="2388359"/>
              <a:ext cx="0" cy="6673499"/>
            </a:xfrm>
            <a:prstGeom prst="line">
              <a:avLst/>
            </a:prstGeom>
            <a:ln w="28575" cmpd="db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B44B3A6-7E40-4C9A-8B80-AEEF15E345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6607" y="2388359"/>
              <a:ext cx="258397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23766B-38EC-4CB5-9F35-49CED153B8BC}"/>
              </a:ext>
            </a:extLst>
          </p:cNvPr>
          <p:cNvGrpSpPr/>
          <p:nvPr userDrawn="1"/>
        </p:nvGrpSpPr>
        <p:grpSpPr>
          <a:xfrm rot="10800000">
            <a:off x="4966102" y="559558"/>
            <a:ext cx="4158076" cy="6250465"/>
            <a:chOff x="1238410" y="2388359"/>
            <a:chExt cx="5544101" cy="625046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54B2D8-A39E-4B3F-A702-9D85C98719A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256607" y="2402005"/>
              <a:ext cx="0" cy="623681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03106CE-5104-445F-8357-642F6117FE7E}"/>
                </a:ext>
              </a:extLst>
            </p:cNvPr>
            <p:cNvCxnSpPr>
              <a:cxnSpLocks/>
            </p:cNvCxnSpPr>
            <p:nvPr/>
          </p:nvCxnSpPr>
          <p:spPr>
            <a:xfrm>
              <a:off x="1238410" y="2388359"/>
              <a:ext cx="554410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Box 44">
            <a:extLst>
              <a:ext uri="{FF2B5EF4-FFF2-40B4-BE49-F238E27FC236}">
                <a16:creationId xmlns:a16="http://schemas.microsoft.com/office/drawing/2014/main" id="{5BBE5C3F-97AE-4DAE-8149-95090283E5DD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7425380" y="6502246"/>
            <a:ext cx="26057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vi-VN" sz="1400" b="1" i="1" u="sng">
                <a:solidFill>
                  <a:srgbClr val="0000CC"/>
                </a:solidFill>
                <a:latin typeface="Chu Van An" panose="02020603050405020304" pitchFamily="18" charset="0"/>
                <a:cs typeface="Chu Van An" panose="02020603050405020304" pitchFamily="18" charset="0"/>
              </a:rPr>
              <a:t>FB:</a:t>
            </a:r>
            <a:r>
              <a:rPr lang="en-US" altLang="vi-VN" sz="1400" b="1" i="1">
                <a:solidFill>
                  <a:srgbClr val="0000CC"/>
                </a:solidFill>
                <a:latin typeface="Chu Van An" panose="02020603050405020304" pitchFamily="18" charset="0"/>
                <a:cs typeface="Chu Van An" panose="02020603050405020304" pitchFamily="18" charset="0"/>
              </a:rPr>
              <a:t> Duong Hung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CBD2CFD-E4D8-44AF-B2E5-BBEAD1A6FD92}"/>
              </a:ext>
            </a:extLst>
          </p:cNvPr>
          <p:cNvCxnSpPr>
            <a:cxnSpLocks/>
          </p:cNvCxnSpPr>
          <p:nvPr userDrawn="1"/>
        </p:nvCxnSpPr>
        <p:spPr>
          <a:xfrm flipH="1">
            <a:off x="7710985" y="559558"/>
            <a:ext cx="1399545" cy="0"/>
          </a:xfrm>
          <a:prstGeom prst="straightConnector1">
            <a:avLst/>
          </a:prstGeom>
          <a:ln w="28575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458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99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21040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63636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26283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51813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6999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6195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1720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48842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6768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43247-8E28-4208-A241-B7A86EB61EEF}" type="datetimeFigureOut">
              <a:rPr lang="vi-VN" smtClean="0"/>
              <a:t>03/08/2021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99184-C260-4120-A24D-B93FDD472447}" type="slidenum">
              <a:rPr lang="vi-VN" smtClean="0"/>
              <a:t>‹#›</a:t>
            </a:fld>
            <a:endParaRPr lang="vi-VN"/>
          </a:p>
        </p:txBody>
      </p:sp>
      <p:sp>
        <p:nvSpPr>
          <p:cNvPr id="7" name="Rectangle 7" descr="Light horizontal">
            <a:extLst>
              <a:ext uri="{FF2B5EF4-FFF2-40B4-BE49-F238E27FC236}">
                <a16:creationId xmlns:a16="http://schemas.microsoft.com/office/drawing/2014/main" id="{E89159B4-F0C5-4391-B8C3-DBF73754EAE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4613" y="0"/>
            <a:ext cx="77747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chemeClr val="bg1"/>
            </a:bgClr>
          </a:patt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3066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16.png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1.png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70.png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10.png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03F8B60C-C00D-4571-A295-F6F38F44D634}"/>
              </a:ext>
            </a:extLst>
          </p:cNvPr>
          <p:cNvGrpSpPr/>
          <p:nvPr/>
        </p:nvGrpSpPr>
        <p:grpSpPr>
          <a:xfrm>
            <a:off x="-1" y="199505"/>
            <a:ext cx="9185971" cy="794115"/>
            <a:chOff x="580014" y="117479"/>
            <a:chExt cx="9867186" cy="79411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1479AD4-4344-4DF2-85EF-A235A70877F8}"/>
                </a:ext>
              </a:extLst>
            </p:cNvPr>
            <p:cNvGrpSpPr/>
            <p:nvPr/>
          </p:nvGrpSpPr>
          <p:grpSpPr>
            <a:xfrm>
              <a:off x="580014" y="117479"/>
              <a:ext cx="9517545" cy="794108"/>
              <a:chOff x="-140691" y="799867"/>
              <a:chExt cx="9517545" cy="794108"/>
            </a:xfrm>
          </p:grpSpPr>
          <p:cxnSp>
            <p:nvCxnSpPr>
              <p:cNvPr id="5" name="Connector: Elbow 4">
                <a:extLst>
                  <a:ext uri="{FF2B5EF4-FFF2-40B4-BE49-F238E27FC236}">
                    <a16:creationId xmlns:a16="http://schemas.microsoft.com/office/drawing/2014/main" id="{52E34517-3CA7-4600-836C-7D3D84EA3ED7}"/>
                  </a:ext>
                </a:extLst>
              </p:cNvPr>
              <p:cNvCxnSpPr>
                <a:cxnSpLocks/>
                <a:stCxn id="49" idx="0"/>
              </p:cNvCxnSpPr>
              <p:nvPr/>
            </p:nvCxnSpPr>
            <p:spPr>
              <a:xfrm rot="16200000" flipH="1" flipV="1">
                <a:off x="4337179" y="-3445699"/>
                <a:ext cx="561804" cy="9517544"/>
              </a:xfrm>
              <a:prstGeom prst="bentConnector4">
                <a:avLst>
                  <a:gd name="adj1" fmla="val -40690"/>
                  <a:gd name="adj2" fmla="val 76765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9FF675-7E24-4BE5-886F-7B32759B14A9}"/>
                  </a:ext>
                </a:extLst>
              </p:cNvPr>
              <p:cNvSpPr txBox="1"/>
              <p:nvPr/>
            </p:nvSpPr>
            <p:spPr>
              <a:xfrm>
                <a:off x="134729" y="799867"/>
                <a:ext cx="1874934" cy="70788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87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accent4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000" b="1">
                    <a:solidFill>
                      <a:srgbClr val="0000CC"/>
                    </a:solidFill>
                    <a:latin typeface="UTM Swiss Condensed" panose="02000500000000000000" pitchFamily="2" charset="0"/>
                    <a:sym typeface="Wingdings 2" panose="05020102010507070707" pitchFamily="18" charset="2"/>
                  </a:rPr>
                  <a:t>  </a:t>
                </a:r>
                <a:r>
                  <a:rPr lang="en-US" sz="4000" b="1">
                    <a:solidFill>
                      <a:srgbClr val="C00000"/>
                    </a:solidFill>
                    <a:latin typeface="UTM Swiss Condensed" panose="02000500000000000000" pitchFamily="2" charset="0"/>
                    <a:sym typeface="Wingdings 2" panose="05020102010507070707" pitchFamily="18" charset="2"/>
                  </a:rPr>
                  <a:t>Bài </a:t>
                </a:r>
                <a:r>
                  <a:rPr lang="en-US" sz="4000" b="1">
                    <a:solidFill>
                      <a:srgbClr val="C00000"/>
                    </a:solidFill>
                    <a:latin typeface="UTM Swiss Condensed" panose="02000500000000000000" pitchFamily="2" charset="0"/>
                  </a:rPr>
                  <a:t>1</a:t>
                </a:r>
                <a:r>
                  <a:rPr lang="en-US" sz="4000" b="1">
                    <a:solidFill>
                      <a:srgbClr val="0000CC"/>
                    </a:solidFill>
                    <a:latin typeface="UTM Swiss Condensed" panose="02000500000000000000" pitchFamily="2" charset="0"/>
                  </a:rPr>
                  <a:t>: </a:t>
                </a:r>
                <a:endParaRPr lang="vi-VN" sz="4000" b="1">
                  <a:solidFill>
                    <a:srgbClr val="0000CC"/>
                  </a:solidFill>
                  <a:latin typeface="UTM Swiss Condensed" panose="02000500000000000000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57EE90C-348C-4A60-A155-A3AEA1D0C971}"/>
                  </a:ext>
                </a:extLst>
              </p:cNvPr>
              <p:cNvSpPr txBox="1"/>
              <p:nvPr/>
            </p:nvSpPr>
            <p:spPr>
              <a:xfrm>
                <a:off x="2094626" y="863122"/>
                <a:ext cx="7282228" cy="707886"/>
              </a:xfrm>
              <a:prstGeom prst="rect">
                <a:avLst/>
              </a:prstGeom>
              <a:gradFill flip="none" rotWithShape="1">
                <a:gsLst>
                  <a:gs pos="92000">
                    <a:schemeClr val="accent4">
                      <a:lumMod val="5000"/>
                      <a:lumOff val="95000"/>
                    </a:schemeClr>
                  </a:gs>
                  <a:gs pos="99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US" sz="4000" b="1">
                    <a:solidFill>
                      <a:srgbClr val="0000CC"/>
                    </a:solidFill>
                    <a:latin typeface="Chu Van An" panose="02020603050405020304" pitchFamily="18" charset="0"/>
                    <a:cs typeface="Chu Van An" panose="02020603050405020304" pitchFamily="18" charset="0"/>
                    <a:sym typeface="Wingdings 2" panose="05020102010507070707" pitchFamily="18" charset="2"/>
                  </a:rPr>
                  <a:t>Tính đ</a:t>
                </a:r>
                <a:r>
                  <a:rPr lang="vi-VN" sz="4000" b="1">
                    <a:solidFill>
                      <a:srgbClr val="0000CC"/>
                    </a:solidFill>
                    <a:latin typeface="Chu Van An" panose="02020603050405020304" pitchFamily="18" charset="0"/>
                    <a:cs typeface="Chu Van An" panose="02020603050405020304" pitchFamily="18" charset="0"/>
                    <a:sym typeface="Wingdings 2" panose="05020102010507070707" pitchFamily="18" charset="2"/>
                  </a:rPr>
                  <a:t>ơ</a:t>
                </a:r>
                <a:r>
                  <a:rPr lang="en-US" sz="4000" b="1">
                    <a:solidFill>
                      <a:srgbClr val="0000CC"/>
                    </a:solidFill>
                    <a:latin typeface="Chu Van An" panose="02020603050405020304" pitchFamily="18" charset="0"/>
                    <a:cs typeface="Chu Van An" panose="02020603050405020304" pitchFamily="18" charset="0"/>
                    <a:sym typeface="Wingdings 2" panose="05020102010507070707" pitchFamily="18" charset="2"/>
                  </a:rPr>
                  <a:t>n điệu của hàm số</a:t>
                </a:r>
                <a:endParaRPr lang="vi-VN" sz="40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pic>
          <p:nvPicPr>
            <p:cNvPr id="48" name="Picture 30">
              <a:extLst>
                <a:ext uri="{FF2B5EF4-FFF2-40B4-BE49-F238E27FC236}">
                  <a16:creationId xmlns:a16="http://schemas.microsoft.com/office/drawing/2014/main" id="{201DB1BF-0F59-421B-8C76-1746336061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432" y="180252"/>
              <a:ext cx="370501" cy="533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5">
              <a:extLst>
                <a:ext uri="{FF2B5EF4-FFF2-40B4-BE49-F238E27FC236}">
                  <a16:creationId xmlns:a16="http://schemas.microsoft.com/office/drawing/2014/main" id="{0AFBE779-F341-4E06-8C74-6740BB3E6C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7905" y="349788"/>
              <a:ext cx="699295" cy="561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3" name="AutoShape 46">
            <a:extLst>
              <a:ext uri="{FF2B5EF4-FFF2-40B4-BE49-F238E27FC236}">
                <a16:creationId xmlns:a16="http://schemas.microsoft.com/office/drawing/2014/main" id="{DE44DECC-35BB-4B38-A9E0-16FE9EC86A74}"/>
              </a:ext>
            </a:extLst>
          </p:cNvPr>
          <p:cNvSpPr>
            <a:spLocks noChangeArrowheads="1"/>
          </p:cNvSpPr>
          <p:nvPr/>
        </p:nvSpPr>
        <p:spPr bwMode="ltGray">
          <a:xfrm rot="5400000">
            <a:off x="-2142658" y="1758198"/>
            <a:ext cx="4307306" cy="417089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2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0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4" name="AutoShape 47">
            <a:extLst>
              <a:ext uri="{FF2B5EF4-FFF2-40B4-BE49-F238E27FC236}">
                <a16:creationId xmlns:a16="http://schemas.microsoft.com/office/drawing/2014/main" id="{92C32AFF-F71B-4A0A-B458-039FFC7482FA}"/>
              </a:ext>
            </a:extLst>
          </p:cNvPr>
          <p:cNvSpPr>
            <a:spLocks noChangeArrowheads="1"/>
          </p:cNvSpPr>
          <p:nvPr/>
        </p:nvSpPr>
        <p:spPr bwMode="ltGray">
          <a:xfrm rot="5400000" flipH="1">
            <a:off x="-1983194" y="187911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4"/>
                  <a:pt x="10856" y="10769"/>
                  <a:pt x="10856" y="10800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799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chemeClr val="hlink">
                  <a:gamma/>
                  <a:tint val="0"/>
                  <a:invGamma/>
                  <a:alpha val="48000"/>
                  <a:lumMod val="0"/>
                  <a:lumOff val="100000"/>
                </a:schemeClr>
              </a:gs>
            </a:gsLst>
            <a:lin ang="2700000" scaled="1"/>
            <a:tileRect/>
          </a:gradFill>
          <a:ln>
            <a:solidFill>
              <a:srgbClr val="0000CC"/>
            </a:solidFill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57121FA-FB53-4B87-AAAE-7000DA201C49}"/>
              </a:ext>
            </a:extLst>
          </p:cNvPr>
          <p:cNvSpPr txBox="1"/>
          <p:nvPr/>
        </p:nvSpPr>
        <p:spPr>
          <a:xfrm>
            <a:off x="194440" y="2463032"/>
            <a:ext cx="21079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0000CC"/>
                </a:solidFill>
                <a:latin typeface="Duong Phuoc Sang" panose="02020603050405020304" pitchFamily="18" charset="0"/>
                <a:cs typeface="Duong Phuoc Sang" panose="02020603050405020304" pitchFamily="18" charset="0"/>
              </a:rPr>
              <a:t>Nội dung</a:t>
            </a:r>
          </a:p>
          <a:p>
            <a:r>
              <a:rPr lang="en-US" sz="4800" b="1">
                <a:solidFill>
                  <a:srgbClr val="0000CC"/>
                </a:solidFill>
                <a:latin typeface="Duong Phuoc Sang" panose="02020603050405020304" pitchFamily="18" charset="0"/>
                <a:cs typeface="Duong Phuoc Sang" panose="02020603050405020304" pitchFamily="18" charset="0"/>
              </a:rPr>
              <a:t>bài học</a:t>
            </a:r>
            <a:endParaRPr lang="vi-VN" sz="4800" b="1">
              <a:solidFill>
                <a:srgbClr val="0000CC"/>
              </a:solidFill>
              <a:latin typeface="Duong Phuoc Sang" panose="02020603050405020304" pitchFamily="18" charset="0"/>
              <a:cs typeface="Duong Phuoc Sang" panose="02020603050405020304" pitchFamily="18" charset="0"/>
            </a:endParaRP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E429CB93-DEF0-4609-8D36-2D3202A08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18407"/>
            <a:ext cx="3903108" cy="105948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4AA69BB-DAFF-44F1-98D9-61B0989E1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320" y="6595240"/>
            <a:ext cx="2775439" cy="315093"/>
          </a:xfrm>
          <a:prstGeom prst="rect">
            <a:avLst/>
          </a:prstGeom>
        </p:spPr>
      </p:pic>
      <p:pic>
        <p:nvPicPr>
          <p:cNvPr id="1030" name="Picture 1029">
            <a:extLst>
              <a:ext uri="{FF2B5EF4-FFF2-40B4-BE49-F238E27FC236}">
                <a16:creationId xmlns:a16="http://schemas.microsoft.com/office/drawing/2014/main" id="{0338D9D2-4D33-448C-849E-21288CF0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34952" y="37430"/>
            <a:ext cx="651017" cy="431802"/>
          </a:xfrm>
          <a:prstGeom prst="rect">
            <a:avLst/>
          </a:prstGeom>
        </p:spPr>
      </p:pic>
      <p:pic>
        <p:nvPicPr>
          <p:cNvPr id="142" name="Picture 6" descr="E:\09----------------Diagrams September\22\Png\5.png">
            <a:extLst>
              <a:ext uri="{FF2B5EF4-FFF2-40B4-BE49-F238E27FC236}">
                <a16:creationId xmlns:a16="http://schemas.microsoft.com/office/drawing/2014/main" id="{8C3874D1-EB58-439C-9E7C-900A3ABCA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98500" y="6439885"/>
            <a:ext cx="572777" cy="40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016AD55E-F505-410D-9DC5-6BB1B783356A}"/>
              </a:ext>
            </a:extLst>
          </p:cNvPr>
          <p:cNvGrpSpPr/>
          <p:nvPr/>
        </p:nvGrpSpPr>
        <p:grpSpPr>
          <a:xfrm>
            <a:off x="2080992" y="3490649"/>
            <a:ext cx="6041729" cy="767639"/>
            <a:chOff x="2043534" y="1666069"/>
            <a:chExt cx="5970969" cy="76763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4BA4047-F608-4981-857C-197071B5FEC6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51" name="AutoShape 43">
                <a:extLst>
                  <a:ext uri="{FF2B5EF4-FFF2-40B4-BE49-F238E27FC236}">
                    <a16:creationId xmlns:a16="http://schemas.microsoft.com/office/drawing/2014/main" id="{7B4C2765-3571-4500-B6DC-7CFE5EF16A9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52" name="Text Box 45">
                <a:extLst>
                  <a:ext uri="{FF2B5EF4-FFF2-40B4-BE49-F238E27FC236}">
                    <a16:creationId xmlns:a16="http://schemas.microsoft.com/office/drawing/2014/main" id="{7E16AAF0-BE97-4735-AFDB-70E5CF3CC126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0B520D38-2356-4E09-AC46-7882FA4B5FAB}"/>
                </a:ext>
              </a:extLst>
            </p:cNvPr>
            <p:cNvSpPr/>
            <p:nvPr/>
          </p:nvSpPr>
          <p:spPr>
            <a:xfrm>
              <a:off x="2801151" y="1666069"/>
              <a:ext cx="484694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47" name="Text Box 44">
              <a:extLst>
                <a:ext uri="{FF2B5EF4-FFF2-40B4-BE49-F238E27FC236}">
                  <a16:creationId xmlns:a16="http://schemas.microsoft.com/office/drawing/2014/main" id="{F9734AB5-CA4F-4CA3-85DA-6169DCCE06A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1CBB3DF-73DA-4936-822B-620739647BDF}"/>
              </a:ext>
            </a:extLst>
          </p:cNvPr>
          <p:cNvGrpSpPr/>
          <p:nvPr/>
        </p:nvGrpSpPr>
        <p:grpSpPr>
          <a:xfrm>
            <a:off x="1681032" y="4784187"/>
            <a:ext cx="5985654" cy="767639"/>
            <a:chOff x="2043534" y="1666069"/>
            <a:chExt cx="7171257" cy="76763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BFB5B3D-EEA9-48EB-8211-44BD6F264FDA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57" name="AutoShape 43">
                <a:extLst>
                  <a:ext uri="{FF2B5EF4-FFF2-40B4-BE49-F238E27FC236}">
                    <a16:creationId xmlns:a16="http://schemas.microsoft.com/office/drawing/2014/main" id="{A54E36FB-9829-48A0-8B15-3201282966A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58" name="Text Box 45">
                <a:extLst>
                  <a:ext uri="{FF2B5EF4-FFF2-40B4-BE49-F238E27FC236}">
                    <a16:creationId xmlns:a16="http://schemas.microsoft.com/office/drawing/2014/main" id="{6B184F9C-6361-46FD-B6D8-297B8FB93601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431D94B5-DCF7-4088-852A-DF1C2119F556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6" name="Text Box 44">
              <a:extLst>
                <a:ext uri="{FF2B5EF4-FFF2-40B4-BE49-F238E27FC236}">
                  <a16:creationId xmlns:a16="http://schemas.microsoft.com/office/drawing/2014/main" id="{DBFB01B1-9AE8-4DF5-BCDE-87BEF2CF9F9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BF5A56D-376A-463B-BF03-42E28D3FD268}"/>
              </a:ext>
            </a:extLst>
          </p:cNvPr>
          <p:cNvGrpSpPr/>
          <p:nvPr/>
        </p:nvGrpSpPr>
        <p:grpSpPr>
          <a:xfrm>
            <a:off x="1641062" y="2150457"/>
            <a:ext cx="6110907" cy="767639"/>
            <a:chOff x="2043534" y="1666069"/>
            <a:chExt cx="6110907" cy="767639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650604C-3450-4CAF-825B-B763ED2F84A3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63" name="AutoShape 43">
                <a:extLst>
                  <a:ext uri="{FF2B5EF4-FFF2-40B4-BE49-F238E27FC236}">
                    <a16:creationId xmlns:a16="http://schemas.microsoft.com/office/drawing/2014/main" id="{B40DD478-0D11-487E-A5F0-886A2A63EEA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64" name="Text Box 45">
                <a:extLst>
                  <a:ext uri="{FF2B5EF4-FFF2-40B4-BE49-F238E27FC236}">
                    <a16:creationId xmlns:a16="http://schemas.microsoft.com/office/drawing/2014/main" id="{5B21AA41-4E73-4E35-8DDD-15C5DFB9DFA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083504" y="1736698"/>
                <a:ext cx="668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Chu Van An" panose="02020603050405020304" pitchFamily="18" charset="0"/>
                    <a:cs typeface="Chu Van An" panose="02020603050405020304" pitchFamily="18" charset="0"/>
                  </a:rPr>
                  <a:t>①</a:t>
                </a:r>
              </a:p>
            </p:txBody>
          </p:sp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556EF68-2020-4A19-9A49-8C7CC072D673}"/>
                </a:ext>
              </a:extLst>
            </p:cNvPr>
            <p:cNvSpPr/>
            <p:nvPr/>
          </p:nvSpPr>
          <p:spPr>
            <a:xfrm>
              <a:off x="2801150" y="1666069"/>
              <a:ext cx="5353291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5000"/>
                    <a:lumOff val="95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2" name="Text Box 44">
              <a:extLst>
                <a:ext uri="{FF2B5EF4-FFF2-40B4-BE49-F238E27FC236}">
                  <a16:creationId xmlns:a16="http://schemas.microsoft.com/office/drawing/2014/main" id="{75EBE611-179D-4502-8A6E-E066C488AEC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82476" y="1793218"/>
              <a:ext cx="50919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Tóm tắt lý thuyết</a:t>
              </a:r>
            </a:p>
          </p:txBody>
        </p:sp>
      </p:grpSp>
      <p:pic>
        <p:nvPicPr>
          <p:cNvPr id="35" name="Picture 173" descr="XMASLI~2">
            <a:extLst>
              <a:ext uri="{FF2B5EF4-FFF2-40B4-BE49-F238E27FC236}">
                <a16:creationId xmlns:a16="http://schemas.microsoft.com/office/drawing/2014/main" id="{4FD84FDF-940F-4796-9C0D-FA7010AA9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0995" y="6759988"/>
            <a:ext cx="4556691" cy="10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73" descr="XMASLI~2">
            <a:extLst>
              <a:ext uri="{FF2B5EF4-FFF2-40B4-BE49-F238E27FC236}">
                <a16:creationId xmlns:a16="http://schemas.microsoft.com/office/drawing/2014/main" id="{32A6E69D-4541-48FB-97CB-644C91087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552260" y="6777319"/>
            <a:ext cx="4556691" cy="10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Google Shape;94;p13" descr="C:\Users\Administrator\Desktop\Laptop (1).png">
            <a:extLst>
              <a:ext uri="{FF2B5EF4-FFF2-40B4-BE49-F238E27FC236}">
                <a16:creationId xmlns:a16="http://schemas.microsoft.com/office/drawing/2014/main" id="{D2850F31-2BB5-4149-AA76-114BC94C87AB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98571" y="6034000"/>
            <a:ext cx="1222574" cy="859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411D9BF-3E0A-4B99-BA5F-ACEA875504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2" y="5751966"/>
            <a:ext cx="585808" cy="102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50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C84E253-DD8C-4DCB-B10A-1227241E0B4D}"/>
              </a:ext>
            </a:extLst>
          </p:cNvPr>
          <p:cNvGrpSpPr/>
          <p:nvPr/>
        </p:nvGrpSpPr>
        <p:grpSpPr>
          <a:xfrm>
            <a:off x="1635228" y="87115"/>
            <a:ext cx="6110907" cy="767639"/>
            <a:chOff x="2043534" y="1666069"/>
            <a:chExt cx="611090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CF46B5-7D20-415B-98D6-CFFB006B8506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EC2DAE92-0740-455C-998C-06ED1994E71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B73BB27B-82AA-46BA-B313-9BBC4936D223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083504" y="1736698"/>
                <a:ext cx="668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Chu Van An" panose="02020603050405020304" pitchFamily="18" charset="0"/>
                    <a:cs typeface="Chu Van An" panose="02020603050405020304" pitchFamily="18" charset="0"/>
                  </a:rPr>
                  <a:t>①</a:t>
                </a: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716AF98-A664-4FCF-85F0-6FF3AD6B6FB8}"/>
                </a:ext>
              </a:extLst>
            </p:cNvPr>
            <p:cNvSpPr/>
            <p:nvPr/>
          </p:nvSpPr>
          <p:spPr>
            <a:xfrm>
              <a:off x="2801150" y="1666069"/>
              <a:ext cx="5353291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5000"/>
                    <a:lumOff val="95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A56314B1-F0AD-4CB1-898C-B41E6FAB784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82476" y="1793218"/>
              <a:ext cx="50919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Tóm tắt lý thuyết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C4A8818-A8C6-40B2-93FC-502248369014}"/>
              </a:ext>
            </a:extLst>
          </p:cNvPr>
          <p:cNvGrpSpPr/>
          <p:nvPr/>
        </p:nvGrpSpPr>
        <p:grpSpPr>
          <a:xfrm>
            <a:off x="-1059316" y="1184566"/>
            <a:ext cx="9144002" cy="5329684"/>
            <a:chOff x="-1059316" y="1184566"/>
            <a:chExt cx="9144002" cy="5329684"/>
          </a:xfrm>
        </p:grpSpPr>
        <p:pic>
          <p:nvPicPr>
            <p:cNvPr id="20" name="Picture 345" descr="shadow_1_m">
              <a:extLst>
                <a:ext uri="{FF2B5EF4-FFF2-40B4-BE49-F238E27FC236}">
                  <a16:creationId xmlns:a16="http://schemas.microsoft.com/office/drawing/2014/main" id="{E4140265-4281-4518-8FC8-899425A5D0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78628" y="1184566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45" descr="shadow_1_m">
              <a:extLst>
                <a:ext uri="{FF2B5EF4-FFF2-40B4-BE49-F238E27FC236}">
                  <a16:creationId xmlns:a16="http://schemas.microsoft.com/office/drawing/2014/main" id="{9DFFB59F-41F6-40E0-93B9-B0DF75A15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1EAF42BD-647F-4C8B-868F-BB67AD3108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787" y="1615911"/>
                <a:ext cx="8084686" cy="4351338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">
                  <a:defRPr/>
                </a:pPr>
                <a:r>
                  <a:rPr lang="en-US" sz="3200" b="1">
                    <a:latin typeface="Yu Gothic" panose="020B0400000000000000" pitchFamily="34" charset="-128"/>
                    <a:ea typeface="Yu Gothic" panose="020B0400000000000000" pitchFamily="34" charset="-128"/>
                    <a:sym typeface="Wingdings 2"/>
                  </a:rPr>
                  <a:t>➊</a:t>
                </a:r>
                <a:r>
                  <a:rPr lang="en-US" sz="3200" b="1"/>
                  <a:t>. </a:t>
                </a:r>
                <a:r>
                  <a:rPr lang="vi-VN" sz="3200" b="1" i="1" dirty="0">
                    <a:solidFill>
                      <a:srgbClr val="C00000"/>
                    </a:solidFill>
                  </a:rPr>
                  <a:t>Điều kiện cần để hàm số đơn điệu</a:t>
                </a:r>
                <a:r>
                  <a:rPr lang="vi-VN" sz="3200" b="1" i="1">
                    <a:solidFill>
                      <a:srgbClr val="C00000"/>
                    </a:solidFill>
                  </a:rPr>
                  <a:t>:</a:t>
                </a:r>
                <a:r>
                  <a:rPr lang="vi-VN" sz="3200">
                    <a:solidFill>
                      <a:srgbClr val="C00000"/>
                    </a:solidFill>
                  </a:rPr>
                  <a:t> </a:t>
                </a:r>
              </a:p>
              <a:p>
                <a:pPr lvl="0" algn="just">
                  <a:defRPr/>
                </a:pPr>
                <a:r>
                  <a:rPr lang="vi-VN" sz="3200">
                    <a:solidFill>
                      <a:srgbClr val="FF0000"/>
                    </a:solidFill>
                    <a:sym typeface="Wingdings 2" panose="05020102010507070707" pitchFamily="18" charset="2"/>
                  </a:rPr>
                  <a:t></a:t>
                </a:r>
                <a:r>
                  <a:rPr lang="vi-VN" sz="3200"/>
                  <a:t>Giả </a:t>
                </a:r>
                <a:r>
                  <a:rPr lang="vi-VN" sz="3200" dirty="0"/>
                  <a:t>sử hàm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+mn-cs"/>
                      </a:rPr>
                      <m:t>𝑦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(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vi-VN" sz="3200" dirty="0"/>
                  <a:t> có đạo hàm trên khoảng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  <a:p>
                <a:pPr lvl="0" algn="just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</a:t>
                </a:r>
                <a:r>
                  <a:rPr lang="vi-VN" sz="3200"/>
                  <a:t>Nếu </a:t>
                </a:r>
                <a:r>
                  <a:rPr lang="vi-VN" sz="3200" dirty="0"/>
                  <a:t>hàm số đồng biến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 thì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𝑓</m:t>
                        </m:r>
                      </m:e>
                      <m:sup>
                        <m:r>
                          <a:rPr lang="vi-VN" sz="3200" i="1">
                            <a:latin typeface="Cambria Math"/>
                            <a:cs typeface="+mn-cs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vi-VN" sz="3200" i="1">
                        <a:latin typeface="Cambria Math"/>
                        <a:cs typeface="+mn-cs"/>
                      </a:rPr>
                      <m:t>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0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,  ∀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  <a:p>
                <a:pPr lvl="0" algn="just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</a:t>
                </a:r>
                <a:r>
                  <a:rPr lang="vi-VN" sz="3200"/>
                  <a:t>Nếu </a:t>
                </a:r>
                <a:r>
                  <a:rPr lang="vi-VN" sz="3200" dirty="0"/>
                  <a:t>hàm số nghịch biến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 thì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𝑓</m:t>
                        </m:r>
                      </m:e>
                      <m:sup>
                        <m:r>
                          <a:rPr lang="vi-VN" sz="3200" i="1">
                            <a:latin typeface="Cambria Math"/>
                            <a:cs typeface="+mn-cs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vi-VN" sz="3200" i="1">
                        <a:latin typeface="Cambria Math"/>
                        <a:cs typeface="+mn-cs"/>
                      </a:rPr>
                      <m:t>≤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0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,  ∀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1EAF42BD-647F-4C8B-868F-BB67AD310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87" y="1615911"/>
                <a:ext cx="8084686" cy="4351338"/>
              </a:xfrm>
              <a:prstGeom prst="rect">
                <a:avLst/>
              </a:prstGeom>
              <a:blipFill>
                <a:blip r:embed="rId5"/>
                <a:stretch>
                  <a:fillRect l="-1885" t="-3361" r="-19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4376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C84E253-DD8C-4DCB-B10A-1227241E0B4D}"/>
              </a:ext>
            </a:extLst>
          </p:cNvPr>
          <p:cNvGrpSpPr/>
          <p:nvPr/>
        </p:nvGrpSpPr>
        <p:grpSpPr>
          <a:xfrm>
            <a:off x="1635228" y="87115"/>
            <a:ext cx="6110907" cy="767639"/>
            <a:chOff x="2043534" y="1666069"/>
            <a:chExt cx="611090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CF46B5-7D20-415B-98D6-CFFB006B8506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EC2DAE92-0740-455C-998C-06ED1994E71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B73BB27B-82AA-46BA-B313-9BBC4936D223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083504" y="1736698"/>
                <a:ext cx="668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Chu Van An" panose="02020603050405020304" pitchFamily="18" charset="0"/>
                    <a:cs typeface="Chu Van An" panose="02020603050405020304" pitchFamily="18" charset="0"/>
                  </a:rPr>
                  <a:t>①</a:t>
                </a: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716AF98-A664-4FCF-85F0-6FF3AD6B6FB8}"/>
                </a:ext>
              </a:extLst>
            </p:cNvPr>
            <p:cNvSpPr/>
            <p:nvPr/>
          </p:nvSpPr>
          <p:spPr>
            <a:xfrm>
              <a:off x="2801150" y="1666069"/>
              <a:ext cx="5353291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5000"/>
                    <a:lumOff val="95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A56314B1-F0AD-4CB1-898C-B41E6FAB784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82476" y="1793218"/>
              <a:ext cx="50919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Tóm tắt lý thuyết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C4A8818-A8C6-40B2-93FC-502248369014}"/>
              </a:ext>
            </a:extLst>
          </p:cNvPr>
          <p:cNvGrpSpPr/>
          <p:nvPr/>
        </p:nvGrpSpPr>
        <p:grpSpPr>
          <a:xfrm>
            <a:off x="-1118691" y="1596044"/>
            <a:ext cx="9144002" cy="5329684"/>
            <a:chOff x="-1059316" y="1014150"/>
            <a:chExt cx="9144002" cy="5329684"/>
          </a:xfrm>
        </p:grpSpPr>
        <p:pic>
          <p:nvPicPr>
            <p:cNvPr id="20" name="Picture 345" descr="shadow_1_m">
              <a:extLst>
                <a:ext uri="{FF2B5EF4-FFF2-40B4-BE49-F238E27FC236}">
                  <a16:creationId xmlns:a16="http://schemas.microsoft.com/office/drawing/2014/main" id="{E4140265-4281-4518-8FC8-899425A5D0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45" descr="shadow_1_m">
              <a:extLst>
                <a:ext uri="{FF2B5EF4-FFF2-40B4-BE49-F238E27FC236}">
                  <a16:creationId xmlns:a16="http://schemas.microsoft.com/office/drawing/2014/main" id="{9DFFB59F-41F6-40E0-93B9-B0DF75A15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32D8735-B77A-4B7E-85D9-68A5ED3BA1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2655" y="1858270"/>
                <a:ext cx="8051469" cy="4351338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defRPr/>
                </a:pPr>
                <a:r>
                  <a:rPr lang="en-US" sz="3200" b="1">
                    <a:latin typeface="Yu Gothic" panose="020B0400000000000000" pitchFamily="34" charset="-128"/>
                    <a:ea typeface="Yu Gothic" panose="020B0400000000000000" pitchFamily="34" charset="-128"/>
                    <a:sym typeface="Wingdings 2"/>
                  </a:rPr>
                  <a:t>➋</a:t>
                </a:r>
                <a:r>
                  <a:rPr lang="vi-VN" sz="3200" b="1" i="1"/>
                  <a:t>. </a:t>
                </a:r>
                <a:r>
                  <a:rPr lang="vi-VN" sz="3200" b="1" i="1" dirty="0">
                    <a:solidFill>
                      <a:srgbClr val="C00000"/>
                    </a:solidFill>
                  </a:rPr>
                  <a:t>Điều kiện đủ để hàm số đơn </a:t>
                </a:r>
                <a:r>
                  <a:rPr lang="vi-VN" sz="3200" b="1" i="1">
                    <a:solidFill>
                      <a:srgbClr val="C00000"/>
                    </a:solidFill>
                  </a:rPr>
                  <a:t>điệu:</a:t>
                </a:r>
              </a:p>
              <a:p>
                <a:pPr lvl="0" algn="l">
                  <a:defRPr/>
                </a:pPr>
                <a:r>
                  <a:rPr lang="vi-VN" sz="3200"/>
                  <a:t> </a:t>
                </a:r>
                <a:r>
                  <a:rPr lang="vi-VN" sz="3200">
                    <a:solidFill>
                      <a:srgbClr val="FF0000"/>
                    </a:solidFill>
                    <a:sym typeface="Wingdings 2" panose="05020102010507070707" pitchFamily="18" charset="2"/>
                  </a:rPr>
                  <a:t> </a:t>
                </a:r>
                <a:r>
                  <a:rPr lang="vi-VN" sz="3200"/>
                  <a:t>Giả </a:t>
                </a:r>
                <a:r>
                  <a:rPr lang="vi-VN" sz="3200" dirty="0"/>
                  <a:t>sử hàm số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𝑦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(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vi-VN" sz="3200" dirty="0"/>
                  <a:t> có đạo hàm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  <a:p>
                <a:pPr lvl="0" algn="l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 </a:t>
                </a:r>
                <a:r>
                  <a:rPr lang="vi-VN" sz="3200"/>
                  <a:t>Nếu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𝑓</m:t>
                        </m:r>
                      </m:e>
                      <m:sup>
                        <m:r>
                          <a:rPr lang="vi-VN" sz="3200" i="1">
                            <a:latin typeface="Cambria Math"/>
                            <a:cs typeface="+mn-cs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vi-VN" sz="3200" i="1">
                        <a:latin typeface="Cambria Math"/>
                        <a:cs typeface="+mn-cs"/>
                      </a:rPr>
                      <m:t>&gt;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0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,∀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thì hàm số đồng biến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  <a:p>
                <a:pPr lvl="0" algn="l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 </a:t>
                </a:r>
                <a:r>
                  <a:rPr lang="vi-VN" sz="3200"/>
                  <a:t>Nếu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𝑓</m:t>
                        </m:r>
                      </m:e>
                      <m:sup>
                        <m:r>
                          <a:rPr lang="vi-VN" sz="3200" i="1">
                            <a:latin typeface="Cambria Math"/>
                            <a:cs typeface="+mn-cs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vi-VN" sz="3200" i="1">
                        <a:latin typeface="Cambria Math"/>
                        <a:cs typeface="+mn-cs"/>
                      </a:rPr>
                      <m:t>&lt;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0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,∀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thì hàm số nghịch biến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 </a:t>
                </a:r>
              </a:p>
              <a:p>
                <a:pPr lvl="0" algn="l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 </a:t>
                </a:r>
                <a:r>
                  <a:rPr lang="vi-VN" sz="3200"/>
                  <a:t>Nếu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𝑓</m:t>
                        </m:r>
                      </m:e>
                      <m:sup>
                        <m:r>
                          <a:rPr lang="vi-VN" sz="3200" i="1">
                            <a:latin typeface="Cambria Math"/>
                            <a:cs typeface="+mn-cs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vi-VN" sz="3200" i="1">
                            <a:latin typeface="Cambria Math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vi-VN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0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,∀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thì hàm số không đổi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C32D8735-B77A-4B7E-85D9-68A5ED3BA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55" y="1858270"/>
                <a:ext cx="8051469" cy="4351338"/>
              </a:xfrm>
              <a:prstGeom prst="rect">
                <a:avLst/>
              </a:prstGeom>
              <a:blipFill>
                <a:blip r:embed="rId5"/>
                <a:stretch>
                  <a:fillRect l="-1893" t="-42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896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C84E253-DD8C-4DCB-B10A-1227241E0B4D}"/>
              </a:ext>
            </a:extLst>
          </p:cNvPr>
          <p:cNvGrpSpPr/>
          <p:nvPr/>
        </p:nvGrpSpPr>
        <p:grpSpPr>
          <a:xfrm>
            <a:off x="1635228" y="87115"/>
            <a:ext cx="6110907" cy="767639"/>
            <a:chOff x="2043534" y="1666069"/>
            <a:chExt cx="611090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CF46B5-7D20-415B-98D6-CFFB006B8506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EC2DAE92-0740-455C-998C-06ED1994E71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chemeClr val="accent2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B73BB27B-82AA-46BA-B313-9BBC4936D223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083504" y="1736698"/>
                <a:ext cx="668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Chu Van An" panose="02020603050405020304" pitchFamily="18" charset="0"/>
                    <a:cs typeface="Chu Van An" panose="02020603050405020304" pitchFamily="18" charset="0"/>
                  </a:rPr>
                  <a:t>①</a:t>
                </a: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716AF98-A664-4FCF-85F0-6FF3AD6B6FB8}"/>
                </a:ext>
              </a:extLst>
            </p:cNvPr>
            <p:cNvSpPr/>
            <p:nvPr/>
          </p:nvSpPr>
          <p:spPr>
            <a:xfrm>
              <a:off x="2801150" y="1666069"/>
              <a:ext cx="5353291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5000"/>
                    <a:lumOff val="95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A56314B1-F0AD-4CB1-898C-B41E6FAB784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82476" y="1793218"/>
              <a:ext cx="50919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Tóm tắt lý thuyết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C4A8818-A8C6-40B2-93FC-502248369014}"/>
              </a:ext>
            </a:extLst>
          </p:cNvPr>
          <p:cNvGrpSpPr/>
          <p:nvPr/>
        </p:nvGrpSpPr>
        <p:grpSpPr>
          <a:xfrm>
            <a:off x="-1118691" y="1596044"/>
            <a:ext cx="9144002" cy="5329684"/>
            <a:chOff x="-1059316" y="1014150"/>
            <a:chExt cx="9144002" cy="5329684"/>
          </a:xfrm>
        </p:grpSpPr>
        <p:pic>
          <p:nvPicPr>
            <p:cNvPr id="20" name="Picture 345" descr="shadow_1_m">
              <a:extLst>
                <a:ext uri="{FF2B5EF4-FFF2-40B4-BE49-F238E27FC236}">
                  <a16:creationId xmlns:a16="http://schemas.microsoft.com/office/drawing/2014/main" id="{E4140265-4281-4518-8FC8-899425A5D0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45" descr="shadow_1_m">
              <a:extLst>
                <a:ext uri="{FF2B5EF4-FFF2-40B4-BE49-F238E27FC236}">
                  <a16:creationId xmlns:a16="http://schemas.microsoft.com/office/drawing/2014/main" id="{9DFFB59F-41F6-40E0-93B9-B0DF75A15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366D8811-BF30-40A0-9025-3DF4A1866B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2873" y="1596044"/>
                <a:ext cx="8081251" cy="4351338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>
                  <a:defRPr/>
                </a:pPr>
                <a:r>
                  <a:rPr lang="en-US" sz="3200">
                    <a:latin typeface="Yu Gothic UI Light" panose="020B0300000000000000" pitchFamily="34" charset="-128"/>
                    <a:ea typeface="Yu Gothic UI Light" panose="020B0300000000000000" pitchFamily="34" charset="-128"/>
                    <a:cs typeface="+mn-cs"/>
                    <a:sym typeface="Wingdings 2"/>
                  </a:rPr>
                  <a:t>❸</a:t>
                </a:r>
                <a:r>
                  <a:rPr lang="vi-VN" sz="3200" b="1" i="1"/>
                  <a:t>. </a:t>
                </a:r>
                <a:r>
                  <a:rPr lang="vi-VN" sz="3200" b="1" i="1" dirty="0">
                    <a:solidFill>
                      <a:srgbClr val="C00000"/>
                    </a:solidFill>
                  </a:rPr>
                  <a:t>Định lý: </a:t>
                </a:r>
                <a:r>
                  <a:rPr lang="vi-VN" sz="3200" dirty="0"/>
                  <a:t>Cho hàm số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𝑦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(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vi-VN" sz="3200" dirty="0"/>
                  <a:t> có đạo hàm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.</m:t>
                    </m:r>
                  </m:oMath>
                </a14:m>
                <a:endParaRPr lang="vi-VN" sz="3200" dirty="0"/>
              </a:p>
              <a:p>
                <a:pPr lvl="0" algn="l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</a:t>
                </a:r>
                <a:r>
                  <a:rPr lang="en-US" sz="3200"/>
                  <a:t>Nếu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′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(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)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≥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0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,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∀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en-US" sz="3200" dirty="0"/>
                  <a:t> và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′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(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)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0</m:t>
                    </m:r>
                  </m:oMath>
                </a14:m>
                <a:r>
                  <a:rPr lang="en-US" sz="3200" dirty="0"/>
                  <a:t> xảy ra tại một số hữu hạn điểm thì hàm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+mn-cs"/>
                      </a:rPr>
                      <m:t>𝑦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(</m:t>
                    </m:r>
                    <m:r>
                      <a:rPr lang="en-US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en-US" sz="320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en-US" sz="3200" dirty="0"/>
                  <a:t> đồng biến trên khoảng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en-US" sz="3200" dirty="0"/>
                  <a:t>.</a:t>
                </a:r>
                <a:endParaRPr lang="vi-VN" sz="3200" dirty="0"/>
              </a:p>
              <a:p>
                <a:pPr lvl="0" algn="l">
                  <a:defRPr/>
                </a:pPr>
                <a:r>
                  <a:rPr lang="vi-VN" sz="3200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</a:t>
                </a:r>
                <a:r>
                  <a:rPr lang="vi-VN" sz="3200"/>
                  <a:t>Nếu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′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(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)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≤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0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,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∀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∈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 và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′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(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)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0</m:t>
                    </m:r>
                  </m:oMath>
                </a14:m>
                <a:r>
                  <a:rPr lang="vi-VN" sz="3200" dirty="0"/>
                  <a:t> xảy ra tại một số hữu hạn điểm thì hàm số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𝑦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=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𝑓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(</m:t>
                    </m:r>
                    <m:r>
                      <a:rPr lang="vi-VN" sz="3200" i="1">
                        <a:latin typeface="Cambria Math"/>
                        <a:cs typeface="+mn-cs"/>
                      </a:rPr>
                      <m:t>𝑥</m:t>
                    </m:r>
                    <m:r>
                      <a:rPr lang="vi-VN" sz="320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vi-VN" sz="3200" dirty="0"/>
                  <a:t> nghịch biến trên khoảng 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/>
                        <a:cs typeface="+mn-cs"/>
                      </a:rPr>
                      <m:t>𝐾</m:t>
                    </m:r>
                  </m:oMath>
                </a14:m>
                <a:r>
                  <a:rPr lang="vi-VN" sz="3200" dirty="0"/>
                  <a:t>.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366D8811-BF30-40A0-9025-3DF4A1866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73" y="1596044"/>
                <a:ext cx="8081251" cy="4351338"/>
              </a:xfrm>
              <a:prstGeom prst="rect">
                <a:avLst/>
              </a:prstGeom>
              <a:blipFill>
                <a:blip r:embed="rId5"/>
                <a:stretch>
                  <a:fillRect l="-1885" t="-30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578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6B2E70-14B8-4198-8BCD-0D4CDF07454D}"/>
              </a:ext>
            </a:extLst>
          </p:cNvPr>
          <p:cNvSpPr txBox="1">
            <a:spLocks/>
          </p:cNvSpPr>
          <p:nvPr/>
        </p:nvSpPr>
        <p:spPr>
          <a:xfrm>
            <a:off x="380332" y="1834775"/>
            <a:ext cx="8763668" cy="435133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Light" panose="020B0300000000000000" pitchFamily="34" charset="-128"/>
                <a:ea typeface="Yu Gothic UI Light" panose="020B0300000000000000" pitchFamily="34" charset="-128"/>
              </a:rPr>
              <a:t>➀. </a:t>
            </a:r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Dạng 1</a:t>
            </a:r>
            <a:r>
              <a:rPr lang="en-US" sz="3200" b="1">
                <a:solidFill>
                  <a:srgbClr val="0000CC"/>
                </a:solidFill>
              </a:rPr>
              <a:t>. </a:t>
            </a:r>
            <a:r>
              <a:rPr lang="en-US" sz="3200" b="1">
                <a:solidFill>
                  <a:srgbClr val="C00000"/>
                </a:solidFill>
              </a:rPr>
              <a:t>Nhận dạng khoảng đồng biến, nghịch biến từ bảng biến thiên.</a:t>
            </a:r>
            <a:endParaRPr lang="vi-VN" sz="3200" b="1">
              <a:solidFill>
                <a:srgbClr val="C00000"/>
              </a:solidFill>
            </a:endParaRPr>
          </a:p>
          <a:p>
            <a:pPr lvl="0" algn="l"/>
            <a:r>
              <a:rPr lang="en-US" sz="3200" b="1">
                <a:solidFill>
                  <a:srgbClr val="FF0000"/>
                </a:solidFill>
                <a:sym typeface="Wingdings 2" panose="05020102010507070707" pitchFamily="18" charset="2"/>
              </a:rPr>
              <a:t></a:t>
            </a:r>
            <a:r>
              <a:rPr lang="en-US" sz="3200" b="1" i="1">
                <a:solidFill>
                  <a:srgbClr val="0000CC"/>
                </a:solidFill>
              </a:rPr>
              <a:t>Phương pháp:  </a:t>
            </a:r>
            <a:endParaRPr lang="vi-VN" sz="3200">
              <a:solidFill>
                <a:srgbClr val="0000CC"/>
              </a:solidFill>
            </a:endParaRPr>
          </a:p>
          <a:p>
            <a:pPr lvl="0" algn="l"/>
            <a:r>
              <a:rPr lang="en-US" sz="3200"/>
              <a:t>  </a:t>
            </a:r>
            <a:r>
              <a:rPr lang="vi-VN" sz="3200">
                <a:solidFill>
                  <a:srgbClr val="0000CC"/>
                </a:solidFill>
                <a:sym typeface="Wingdings 2" panose="05020102010507070707" pitchFamily="18" charset="2"/>
              </a:rPr>
              <a:t></a:t>
            </a:r>
            <a:r>
              <a:rPr lang="en-US" sz="3200"/>
              <a:t>Dấu y’ &gt;0 trên khoảng (a;b). Suy ra hàm số  </a:t>
            </a:r>
            <a:r>
              <a:rPr lang="en-US" sz="3200" b="1"/>
              <a:t>đồng biến</a:t>
            </a:r>
            <a:r>
              <a:rPr lang="en-US" sz="3200"/>
              <a:t> trên  (a;b)</a:t>
            </a:r>
            <a:endParaRPr lang="vi-VN" sz="3200"/>
          </a:p>
          <a:p>
            <a:pPr lvl="0" algn="l"/>
            <a:r>
              <a:rPr lang="en-US" sz="3200"/>
              <a:t>  </a:t>
            </a:r>
            <a:r>
              <a:rPr lang="vi-VN" sz="3200">
                <a:solidFill>
                  <a:srgbClr val="0000CC"/>
                </a:solidFill>
                <a:sym typeface="Wingdings 2" panose="05020102010507070707" pitchFamily="18" charset="2"/>
              </a:rPr>
              <a:t></a:t>
            </a:r>
            <a:r>
              <a:rPr lang="en-US" sz="3200"/>
              <a:t>Dấu y’ &lt;0 trên khoảng (a;b). Suy ra hàm số</a:t>
            </a:r>
            <a:r>
              <a:rPr lang="en-US" sz="3200" b="1"/>
              <a:t> nghịch biến </a:t>
            </a:r>
            <a:r>
              <a:rPr lang="en-US" sz="3200"/>
              <a:t>trên  (a;b)</a:t>
            </a:r>
            <a:endParaRPr lang="vi-VN" sz="32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273067" y="1263536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528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A1AAD8-E6AD-4AF0-BAF5-8C663EE3C380}"/>
              </a:ext>
            </a:extLst>
          </p:cNvPr>
          <p:cNvSpPr txBox="1">
            <a:spLocks/>
          </p:cNvSpPr>
          <p:nvPr/>
        </p:nvSpPr>
        <p:spPr>
          <a:xfrm>
            <a:off x="190166" y="891835"/>
            <a:ext cx="8763668" cy="3004179"/>
          </a:xfrm>
          <a:prstGeom prst="rect">
            <a:avLst/>
          </a:prstGeom>
          <a:gradFill flip="none" rotWithShape="1">
            <a:gsLst>
              <a:gs pos="94000">
                <a:srgbClr val="FFFF99">
                  <a:lumMod val="45000"/>
                  <a:lumOff val="55000"/>
                </a:srgbClr>
              </a:gs>
              <a:gs pos="100000">
                <a:srgbClr val="FFFF7B"/>
              </a:gs>
              <a:gs pos="100000">
                <a:srgbClr val="FFFF00"/>
              </a:gs>
              <a:gs pos="100000">
                <a:schemeClr val="accent4">
                  <a:lumMod val="0"/>
                  <a:lumOff val="1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CC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vi-VN" sz="4100" b="1" u="sng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Câu 1:</a:t>
            </a:r>
            <a:r>
              <a:rPr lang="vi-VN" sz="41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vi-VN" sz="4100"/>
              <a:t>Cho hàm số y=f(x) có bảng biến thiên như sau</a:t>
            </a:r>
          </a:p>
          <a:p>
            <a:pPr lvl="0" algn="l"/>
            <a:r>
              <a:rPr lang="vi-VN" sz="4100"/>
              <a:t> </a:t>
            </a:r>
          </a:p>
          <a:p>
            <a:pPr lvl="0" algn="l"/>
            <a:endParaRPr lang="vi-VN" sz="4100"/>
          </a:p>
          <a:p>
            <a:pPr lvl="0" algn="l"/>
            <a:endParaRPr lang="vi-VN" sz="4100"/>
          </a:p>
          <a:p>
            <a:pPr lvl="0" algn="l"/>
            <a:endParaRPr lang="vi-VN" sz="4100"/>
          </a:p>
          <a:p>
            <a:pPr lvl="0" algn="l"/>
            <a:r>
              <a:rPr lang="vi-VN" sz="4100"/>
              <a:t>Hàm số đã cho đồng biến trên khoảng nào dưới đây ?</a:t>
            </a:r>
          </a:p>
          <a:p>
            <a:pPr lvl="0" algn="l"/>
            <a:r>
              <a:rPr lang="vi-VN" sz="4100" b="1">
                <a:solidFill>
                  <a:srgbClr val="0000CC"/>
                </a:solidFill>
                <a:ea typeface="Yu Gothic" panose="020B0400000000000000" pitchFamily="34" charset="-128"/>
              </a:rPr>
              <a:t>Ⓐ</a:t>
            </a:r>
            <a:r>
              <a:rPr lang="vi-VN" sz="4100"/>
              <a:t>. (-2;+∞).	     </a:t>
            </a:r>
            <a:r>
              <a:rPr lang="vi-VN" sz="4100">
                <a:solidFill>
                  <a:srgbClr val="0000CC"/>
                </a:solidFill>
                <a:ea typeface="Yu Gothic" panose="020B0400000000000000" pitchFamily="34" charset="-128"/>
              </a:rPr>
              <a:t>Ⓑ</a:t>
            </a:r>
            <a:r>
              <a:rPr lang="vi-VN" sz="4100"/>
              <a:t>. (-2;3).	        </a:t>
            </a:r>
            <a:r>
              <a:rPr lang="vi-VN" sz="4100" b="1">
                <a:solidFill>
                  <a:srgbClr val="0000CC"/>
                </a:solidFill>
                <a:ea typeface="Yu Gothic" panose="020B0400000000000000" pitchFamily="34" charset="-128"/>
              </a:rPr>
              <a:t>Ⓒ</a:t>
            </a:r>
            <a:r>
              <a:rPr lang="vi-VN" sz="4100"/>
              <a:t>. (3;+∞).	   </a:t>
            </a:r>
            <a:r>
              <a:rPr lang="vi-VN" sz="4100" b="1">
                <a:solidFill>
                  <a:srgbClr val="0000CC"/>
                </a:solidFill>
                <a:ea typeface="Yu Gothic" panose="020B0400000000000000" pitchFamily="34" charset="-128"/>
              </a:rPr>
              <a:t>Ⓓ</a:t>
            </a:r>
            <a:r>
              <a:rPr lang="vi-VN" sz="4100"/>
              <a:t>. (-∞;-2). </a:t>
            </a:r>
            <a:endParaRPr lang="vi-VN" sz="4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3967517"/>
                <a:ext cx="8763668" cy="2603230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fr-FR" sz="3200" b="1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</a:t>
                </a:r>
                <a:r>
                  <a:rPr lang="en-US" sz="3200" b="1">
                    <a:solidFill>
                      <a:srgbClr val="0000CC"/>
                    </a:solidFill>
                  </a:rPr>
                  <a:t>Lời giải</a:t>
                </a:r>
                <a:endParaRPr lang="vi-VN" sz="3200">
                  <a:solidFill>
                    <a:srgbClr val="0000CC"/>
                  </a:solidFill>
                </a:endParaRPr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200"/>
                  <a:t>Trong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/>
                          </a:rPr>
                          <m:t>−</m:t>
                        </m:r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  <m:r>
                          <a:rPr lang="en-US" sz="3200" i="1">
                            <a:latin typeface="Cambria Math"/>
                          </a:rPr>
                          <m:t>;</m:t>
                        </m:r>
                        <m:r>
                          <a:rPr lang="en-US" sz="3200" i="1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3200"/>
                  <a:t> ta thấy y’&gt;0. Suy ra hàm số đồng biến.</a:t>
                </a:r>
                <a:endParaRPr lang="vi-VN" sz="320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3967517"/>
                <a:ext cx="8763668" cy="2603230"/>
              </a:xfrm>
              <a:prstGeom prst="rect">
                <a:avLst/>
              </a:prstGeom>
              <a:blipFill>
                <a:blip r:embed="rId4"/>
                <a:stretch>
                  <a:fillRect l="-1667" t="-4895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Placeholder 5">
            <a:extLst>
              <a:ext uri="{FF2B5EF4-FFF2-40B4-BE49-F238E27FC236}">
                <a16:creationId xmlns:a16="http://schemas.microsoft.com/office/drawing/2014/main" id="{61EAABD0-08F8-4EC6-BF89-141B10A63EE5}"/>
              </a:ext>
            </a:extLst>
          </p:cNvPr>
          <p:cNvPicPr>
            <a:picLocks/>
          </p:cNvPicPr>
          <p:nvPr/>
        </p:nvPicPr>
        <p:blipFill>
          <a:blip r:embed="rId5"/>
          <a:srcRect t="2710" b="2710"/>
          <a:stretch>
            <a:fillRect/>
          </a:stretch>
        </p:blipFill>
        <p:spPr>
          <a:xfrm>
            <a:off x="941950" y="1327665"/>
            <a:ext cx="7718962" cy="1543630"/>
          </a:xfrm>
          <a:prstGeom prst="rect">
            <a:avLst/>
          </a:prstGeom>
        </p:spPr>
      </p:pic>
      <p:sp>
        <p:nvSpPr>
          <p:cNvPr id="20" name="Freeform 47">
            <a:extLst>
              <a:ext uri="{FF2B5EF4-FFF2-40B4-BE49-F238E27FC236}">
                <a16:creationId xmlns:a16="http://schemas.microsoft.com/office/drawing/2014/main" id="{ABD3A43A-1D72-47B6-AF67-06914AAEFDF3}"/>
              </a:ext>
            </a:extLst>
          </p:cNvPr>
          <p:cNvSpPr/>
          <p:nvPr/>
        </p:nvSpPr>
        <p:spPr>
          <a:xfrm>
            <a:off x="2565069" y="3307125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12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6B2E70-14B8-4198-8BCD-0D4CDF07454D}"/>
              </a:ext>
            </a:extLst>
          </p:cNvPr>
          <p:cNvSpPr txBox="1">
            <a:spLocks/>
          </p:cNvSpPr>
          <p:nvPr/>
        </p:nvSpPr>
        <p:spPr>
          <a:xfrm>
            <a:off x="380332" y="1982664"/>
            <a:ext cx="8763668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" panose="020B0400000000000000" pitchFamily="34" charset="-128"/>
                <a:ea typeface="Yu Gothic" panose="020B0400000000000000" pitchFamily="34" charset="-128"/>
              </a:rPr>
              <a:t>➁</a:t>
            </a:r>
            <a:r>
              <a:rPr lang="en-US" sz="3200" b="1">
                <a:latin typeface="Yu Gothic" panose="020B0400000000000000" pitchFamily="34" charset="-128"/>
                <a:ea typeface="Yu Gothic" panose="020B0400000000000000" pitchFamily="34" charset="-128"/>
                <a:sym typeface="Wingdings 2"/>
              </a:rPr>
              <a:t>. </a:t>
            </a:r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Dạng 2. </a:t>
            </a:r>
            <a:r>
              <a:rPr lang="en-US" sz="3200" b="1">
                <a:solidFill>
                  <a:srgbClr val="C00000"/>
                </a:solidFill>
              </a:rPr>
              <a:t>Nhận dạng khoảng ĐB, NB từ đồ thị.</a:t>
            </a:r>
            <a:endParaRPr lang="vi-VN" sz="3200">
              <a:solidFill>
                <a:srgbClr val="C00000"/>
              </a:solidFill>
            </a:endParaRPr>
          </a:p>
          <a:p>
            <a:pPr lvl="0" algn="l"/>
            <a:r>
              <a:rPr lang="en-US" sz="3200" b="1">
                <a:solidFill>
                  <a:srgbClr val="FF0000"/>
                </a:solidFill>
                <a:sym typeface="Wingdings 2" panose="05020102010507070707" pitchFamily="18" charset="2"/>
              </a:rPr>
              <a:t></a:t>
            </a:r>
            <a:r>
              <a:rPr lang="en-US" sz="3200" b="1" i="1">
                <a:solidFill>
                  <a:srgbClr val="0000CC"/>
                </a:solidFill>
              </a:rPr>
              <a:t>Phương pháp:  </a:t>
            </a:r>
            <a:endParaRPr lang="vi-VN" sz="3200">
              <a:solidFill>
                <a:srgbClr val="0000CC"/>
              </a:solidFill>
            </a:endParaRPr>
          </a:p>
          <a:p>
            <a:pPr lvl="0" algn="l"/>
            <a:r>
              <a:rPr lang="en-US" sz="3200"/>
              <a:t>  </a:t>
            </a:r>
            <a:r>
              <a:rPr lang="vi-VN" sz="3200">
                <a:solidFill>
                  <a:srgbClr val="0000CC"/>
                </a:solidFill>
                <a:sym typeface="Wingdings 2" panose="05020102010507070707" pitchFamily="18" charset="2"/>
              </a:rPr>
              <a:t></a:t>
            </a:r>
            <a:r>
              <a:rPr lang="en-US" sz="3200"/>
              <a:t>Dáng đồ thị tăng trên khoảng (a;b). Suy ra hàm số </a:t>
            </a:r>
            <a:r>
              <a:rPr lang="en-US" sz="3200" b="1"/>
              <a:t>ĐB</a:t>
            </a:r>
            <a:r>
              <a:rPr lang="en-US" sz="3200"/>
              <a:t> trên  (a;b)</a:t>
            </a:r>
            <a:endParaRPr lang="vi-VN" sz="3200"/>
          </a:p>
          <a:p>
            <a:pPr lvl="0" algn="l"/>
            <a:r>
              <a:rPr lang="en-US" sz="3200"/>
              <a:t>  </a:t>
            </a:r>
            <a:r>
              <a:rPr lang="vi-VN" sz="3200">
                <a:solidFill>
                  <a:srgbClr val="0000CC"/>
                </a:solidFill>
                <a:sym typeface="Wingdings 2" panose="05020102010507070707" pitchFamily="18" charset="2"/>
              </a:rPr>
              <a:t></a:t>
            </a:r>
            <a:r>
              <a:rPr lang="en-US" sz="3200"/>
              <a:t>Dáng đồ thị giảm trên khoảng (a;b). Suy ra hàm số </a:t>
            </a:r>
            <a:r>
              <a:rPr lang="en-US" sz="3200" b="1"/>
              <a:t>NB</a:t>
            </a:r>
            <a:r>
              <a:rPr lang="en-US" sz="3200"/>
              <a:t> trên  (a;b)</a:t>
            </a:r>
            <a:endParaRPr lang="vi-VN" sz="32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273067" y="1263536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809625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A1AAD8-E6AD-4AF0-BAF5-8C663EE3C380}"/>
              </a:ext>
            </a:extLst>
          </p:cNvPr>
          <p:cNvSpPr txBox="1">
            <a:spLocks/>
          </p:cNvSpPr>
          <p:nvPr/>
        </p:nvSpPr>
        <p:spPr>
          <a:xfrm>
            <a:off x="308757" y="825316"/>
            <a:ext cx="8763668" cy="3723924"/>
          </a:xfrm>
          <a:prstGeom prst="rect">
            <a:avLst/>
          </a:prstGeom>
          <a:gradFill flip="none" rotWithShape="1">
            <a:gsLst>
              <a:gs pos="94000">
                <a:srgbClr val="FFFF99">
                  <a:lumMod val="45000"/>
                  <a:lumOff val="55000"/>
                </a:srgbClr>
              </a:gs>
              <a:gs pos="100000">
                <a:srgbClr val="FFFF7B"/>
              </a:gs>
              <a:gs pos="100000">
                <a:srgbClr val="FFFF00"/>
              </a:gs>
              <a:gs pos="100000">
                <a:schemeClr val="accent4">
                  <a:lumMod val="0"/>
                  <a:lumOff val="1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00CC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</a:pPr>
            <a:r>
              <a:rPr lang="vi-VN" sz="3000" b="1" u="sng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Câu 1</a:t>
            </a:r>
            <a:r>
              <a:rPr lang="vi-VN" sz="3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r>
              <a:rPr lang="vi-VN" sz="3000"/>
              <a:t>Cho hàm số y=f(x) xác định, liên tục trên R và có đồ thị như hình vẽ. Mệnh đề nào sau đây đúng?</a:t>
            </a:r>
          </a:p>
          <a:p>
            <a:pPr lvl="0" algn="l">
              <a:lnSpc>
                <a:spcPct val="100000"/>
              </a:lnSpc>
            </a:pPr>
            <a:r>
              <a:rPr lang="vi-VN" sz="3000" b="1">
                <a:solidFill>
                  <a:srgbClr val="0000CC"/>
                </a:solidFill>
                <a:ea typeface="Yu Gothic" panose="020B0400000000000000" pitchFamily="34" charset="-128"/>
              </a:rPr>
              <a:t>Ⓐ</a:t>
            </a:r>
            <a:r>
              <a:rPr lang="vi-VN" sz="3000"/>
              <a:t>. Hàm số đồng biến trên khoảng (-∞ ; 1).	</a:t>
            </a:r>
            <a:endParaRPr lang="en-US" sz="3000"/>
          </a:p>
          <a:p>
            <a:pPr lvl="0" algn="l">
              <a:lnSpc>
                <a:spcPct val="100000"/>
              </a:lnSpc>
            </a:pPr>
            <a:r>
              <a:rPr lang="vi-VN" sz="3000" b="1">
                <a:solidFill>
                  <a:srgbClr val="0000CC"/>
                </a:solidFill>
                <a:ea typeface="Yu Gothic" panose="020B0400000000000000" pitchFamily="34" charset="-128"/>
              </a:rPr>
              <a:t>Ⓑ</a:t>
            </a:r>
            <a:r>
              <a:rPr lang="vi-VN" sz="3000"/>
              <a:t>. Hàm số đồng biến trên khoảng (-∞ ; -1).</a:t>
            </a:r>
          </a:p>
          <a:p>
            <a:pPr lvl="0" algn="l">
              <a:lnSpc>
                <a:spcPct val="100000"/>
              </a:lnSpc>
            </a:pPr>
            <a:r>
              <a:rPr lang="vi-VN" sz="3000" b="1">
                <a:solidFill>
                  <a:srgbClr val="0000CC"/>
                </a:solidFill>
                <a:ea typeface="Yu Gothic" panose="020B0400000000000000" pitchFamily="34" charset="-128"/>
              </a:rPr>
              <a:t>Ⓒ</a:t>
            </a:r>
            <a:r>
              <a:rPr lang="vi-VN" sz="3000"/>
              <a:t>. Hàm số đồng biến trên khoảng (0 ; +∞).	</a:t>
            </a:r>
            <a:endParaRPr lang="en-US" sz="3000"/>
          </a:p>
          <a:p>
            <a:pPr lvl="0" algn="l">
              <a:lnSpc>
                <a:spcPct val="100000"/>
              </a:lnSpc>
            </a:pPr>
            <a:r>
              <a:rPr lang="vi-VN" sz="3000" b="1">
                <a:solidFill>
                  <a:srgbClr val="0000CC"/>
                </a:solidFill>
                <a:ea typeface="Yu Gothic" panose="020B0400000000000000" pitchFamily="34" charset="-128"/>
              </a:rPr>
              <a:t>Ⓓ</a:t>
            </a:r>
            <a:r>
              <a:rPr lang="vi-VN" sz="3000"/>
              <a:t>. Hàm số đồng biến trên khoảng (-3 ; +∞)</a:t>
            </a:r>
            <a:endParaRPr lang="vi-VN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8757" y="4593899"/>
                <a:ext cx="6258844" cy="2203798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rmAutofit fontScale="70000" lnSpcReduction="2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/>
                <a:r>
                  <a:rPr lang="fr-FR" sz="4000" b="1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 </a:t>
                </a:r>
                <a:r>
                  <a:rPr lang="en-US" b="1">
                    <a:solidFill>
                      <a:srgbClr val="0000CC"/>
                    </a:solidFill>
                  </a:rPr>
                  <a:t>Lời </a:t>
                </a:r>
                <a:r>
                  <a:rPr lang="en-US" b="1" dirty="0">
                    <a:solidFill>
                      <a:srgbClr val="0000CC"/>
                    </a:solidFill>
                  </a:rPr>
                  <a:t>giải</a:t>
                </a:r>
                <a:endParaRPr lang="vi-VN" b="1" dirty="0">
                  <a:solidFill>
                    <a:srgbClr val="0000CC"/>
                  </a:solidFill>
                </a:endParaRPr>
              </a:p>
              <a:p>
                <a:pPr marL="228600" lvl="0" indent="-228600" algn="l">
                  <a:buFont typeface="Arial" panose="020B0604020202020204" pitchFamily="34" charset="0"/>
                  <a:buChar char="•"/>
                </a:pPr>
                <a:r>
                  <a:rPr lang="en-US" b="1" dirty="0"/>
                  <a:t> </a:t>
                </a:r>
                <a:r>
                  <a:rPr lang="en-US" dirty="0"/>
                  <a:t>Trong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−∞ </m:t>
                        </m:r>
                        <m:r>
                          <a:rPr lang="en-US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 −</m:t>
                        </m:r>
                        <m:r>
                          <a:rPr lang="en-US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ta thấy  dáng đồ thị đi lên . Suy ra hàm số đã </a:t>
                </a:r>
                <a:r>
                  <a:rPr lang="en-US" dirty="0" err="1"/>
                  <a:t>cho</a:t>
                </a:r>
                <a:r>
                  <a:rPr lang="en-US" dirty="0"/>
                  <a:t> ĐB.</a:t>
                </a:r>
                <a:endParaRPr lang="vi-VN" dirty="0"/>
              </a:p>
              <a:p>
                <a:pPr marL="228600" lvl="0" indent="-228600" algn="l">
                  <a:buFont typeface="Arial" panose="020B0604020202020204" pitchFamily="34" charset="0"/>
                  <a:buChar char="•"/>
                </a:pPr>
                <a:r>
                  <a:rPr lang="en-US" b="1" dirty="0"/>
                  <a:t> </a:t>
                </a:r>
                <a:r>
                  <a:rPr lang="en-US" dirty="0"/>
                  <a:t>Trong các khoảng khác đồ thị hàm số có dáng đi lên và có cả đi xuống </a:t>
                </a:r>
                <a:endParaRPr lang="vi-VN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7" y="4593899"/>
                <a:ext cx="6258844" cy="2203798"/>
              </a:xfrm>
              <a:prstGeom prst="rect">
                <a:avLst/>
              </a:prstGeom>
              <a:blipFill>
                <a:blip r:embed="rId5"/>
                <a:stretch>
                  <a:fillRect l="-1946" t="-7989" b="-1928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Placeholder 6">
            <a:extLst>
              <a:ext uri="{FF2B5EF4-FFF2-40B4-BE49-F238E27FC236}">
                <a16:creationId xmlns:a16="http://schemas.microsoft.com/office/drawing/2014/main" id="{A3DD6588-C058-4049-BE55-51FC4A3DC7D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6" b="10886"/>
          <a:stretch>
            <a:fillRect/>
          </a:stretch>
        </p:blipFill>
        <p:spPr bwMode="auto">
          <a:xfrm>
            <a:off x="6368561" y="4620556"/>
            <a:ext cx="2775439" cy="173378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Freeform 47">
            <a:extLst>
              <a:ext uri="{FF2B5EF4-FFF2-40B4-BE49-F238E27FC236}">
                <a16:creationId xmlns:a16="http://schemas.microsoft.com/office/drawing/2014/main" id="{0462E561-9655-48E1-9A82-79E6522341AE}"/>
              </a:ext>
            </a:extLst>
          </p:cNvPr>
          <p:cNvSpPr/>
          <p:nvPr/>
        </p:nvSpPr>
        <p:spPr>
          <a:xfrm>
            <a:off x="458883" y="3011393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49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6B2E70-14B8-4198-8BCD-0D4CDF07454D}"/>
              </a:ext>
            </a:extLst>
          </p:cNvPr>
          <p:cNvSpPr txBox="1">
            <a:spLocks/>
          </p:cNvSpPr>
          <p:nvPr/>
        </p:nvSpPr>
        <p:spPr>
          <a:xfrm>
            <a:off x="285169" y="2245956"/>
            <a:ext cx="8858831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" panose="020B0400000000000000" pitchFamily="34" charset="-128"/>
                <a:ea typeface="Yu Gothic" panose="020B0400000000000000" pitchFamily="34" charset="-128"/>
              </a:rPr>
              <a:t>➂</a:t>
            </a:r>
            <a:r>
              <a:rPr lang="en-US" sz="3200" b="1">
                <a:latin typeface="Yu Gothic" panose="020B0400000000000000" pitchFamily="34" charset="-128"/>
                <a:ea typeface="Yu Gothic" panose="020B0400000000000000" pitchFamily="34" charset="-128"/>
                <a:sym typeface="Wingdings 2"/>
              </a:rPr>
              <a:t>. </a:t>
            </a:r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Dạng 3. </a:t>
            </a:r>
            <a:r>
              <a:rPr lang="en-US" sz="3200" b="1">
                <a:solidFill>
                  <a:srgbClr val="C00000"/>
                </a:solidFill>
              </a:rPr>
              <a:t>Nhận dạng khoảng ĐB, NB từ hàm số cho bởi công thức</a:t>
            </a:r>
            <a:endParaRPr lang="vi-VN" sz="3200">
              <a:solidFill>
                <a:srgbClr val="C00000"/>
              </a:solidFill>
            </a:endParaRPr>
          </a:p>
          <a:p>
            <a:pPr lvl="0" algn="l"/>
            <a:r>
              <a:rPr lang="en-US" sz="3200" b="1">
                <a:solidFill>
                  <a:srgbClr val="FF0000"/>
                </a:solidFill>
                <a:sym typeface="Wingdings 2" panose="05020102010507070707" pitchFamily="18" charset="2"/>
              </a:rPr>
              <a:t></a:t>
            </a:r>
            <a:r>
              <a:rPr lang="en-US" sz="3200" b="1" i="1">
                <a:solidFill>
                  <a:srgbClr val="0000CC"/>
                </a:solidFill>
              </a:rPr>
              <a:t>Phương pháp:  </a:t>
            </a:r>
            <a:endParaRPr lang="vi-VN" sz="3200">
              <a:solidFill>
                <a:srgbClr val="0000CC"/>
              </a:solidFill>
            </a:endParaRPr>
          </a:p>
          <a:p>
            <a:pPr algn="l"/>
            <a:r>
              <a:rPr lang="en-US" sz="3200"/>
              <a:t>  </a:t>
            </a:r>
            <a:r>
              <a:rPr lang="vi-VN" sz="3200">
                <a:solidFill>
                  <a:srgbClr val="0000CC"/>
                </a:solidFill>
                <a:sym typeface="Wingdings 2" panose="05020102010507070707" pitchFamily="18" charset="2"/>
              </a:rPr>
              <a:t></a:t>
            </a:r>
            <a:r>
              <a:rPr lang="en-US" sz="3200"/>
              <a:t>Lập BBT </a:t>
            </a:r>
            <a:endParaRPr lang="vi-VN" sz="3200"/>
          </a:p>
          <a:p>
            <a:pPr algn="l"/>
            <a:r>
              <a:rPr lang="en-US" sz="3200"/>
              <a:t>  </a:t>
            </a:r>
            <a:r>
              <a:rPr lang="vi-VN" sz="3200">
                <a:solidFill>
                  <a:srgbClr val="0000CC"/>
                </a:solidFill>
                <a:sym typeface="Wingdings 2" panose="05020102010507070707" pitchFamily="18" charset="2"/>
              </a:rPr>
              <a:t></a:t>
            </a:r>
            <a:r>
              <a:rPr lang="en-US" sz="3200"/>
              <a:t>Dựa vào BBT kết luận nhanh khoảng </a:t>
            </a:r>
            <a:r>
              <a:rPr lang="en-US" sz="3200" b="1"/>
              <a:t>ĐB, NB</a:t>
            </a:r>
            <a:endParaRPr lang="vi-VN" sz="32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284943" y="733582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504218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961050"/>
                <a:ext cx="8763668" cy="2934964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/>
                <a:r>
                  <a:rPr lang="fr-FR" b="1" u="sng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Câu </a:t>
                </a:r>
                <a:r>
                  <a:rPr lang="vi-VN" b="1" u="sng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  <a:r>
                  <a:rPr lang="fr-FR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 </a:t>
                </a:r>
                <a:r>
                  <a:rPr lang="fr-FR" dirty="0" err="1"/>
                  <a:t>Hàm</a:t>
                </a:r>
                <a:r>
                  <a:rPr lang="fr-FR" dirty="0"/>
                  <a:t> số nào dưới đây đồng biến trên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ℝ</m:t>
                    </m:r>
                  </m:oMath>
                </a14:m>
                <a:r>
                  <a:rPr lang="fr-FR" dirty="0"/>
                  <a:t>?</a:t>
                </a:r>
                <a:endParaRPr lang="vi-VN" dirty="0"/>
              </a:p>
              <a:p>
                <a:pPr lvl="0" algn="l"/>
                <a:r>
                  <a:rPr lang="en-US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Ⓐ</a:t>
                </a:r>
                <a:r>
                  <a:rPr lang="en-US"/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latin typeface="Cambria Math"/>
                      </a:rPr>
                      <m:t>y</m:t>
                    </m:r>
                    <m:r>
                      <a:rPr lang="fr-FR" i="0">
                        <a:latin typeface="Cambria Math"/>
                      </a:rPr>
                      <m:t>=</m:t>
                    </m:r>
                    <m:r>
                      <a:rPr lang="fr-FR" i="0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fr-FR" i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i="0">
                        <a:latin typeface="Cambria Math"/>
                      </a:rPr>
                      <m:t>+</m:t>
                    </m:r>
                    <m:r>
                      <a:rPr lang="fr-FR" i="0">
                        <a:latin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US" i="0">
                        <a:latin typeface="Cambria Math"/>
                      </a:rPr>
                      <m:t>x</m:t>
                    </m:r>
                    <m:r>
                      <a:rPr lang="fr-FR" i="0">
                        <a:latin typeface="Cambria Math"/>
                      </a:rPr>
                      <m:t>−</m:t>
                    </m:r>
                    <m:r>
                      <a:rPr lang="fr-FR" i="0">
                        <a:latin typeface="Cambria Math"/>
                      </a:rPr>
                      <m:t>2</m:t>
                    </m:r>
                    <m:r>
                      <a:rPr lang="fr-FR" i="0">
                        <a:latin typeface="Cambria Math"/>
                      </a:rPr>
                      <m:t> .</m:t>
                    </m:r>
                  </m:oMath>
                </a14:m>
                <a:r>
                  <a:rPr lang="fr-FR"/>
                  <a:t>	</a:t>
                </a:r>
              </a:p>
              <a:p>
                <a:pPr lvl="0" algn="l"/>
                <a:r>
                  <a:rPr lang="en-US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Ⓑ</a:t>
                </a:r>
                <a:r>
                  <a:rPr lang="fr-FR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−</m:t>
                    </m:r>
                    <m:r>
                      <a:rPr lang="fr-FR" i="1">
                        <a:latin typeface="Cambria Math"/>
                      </a:rPr>
                      <m:t>5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fr-FR" i="1">
                        <a:latin typeface="Cambria Math"/>
                      </a:rPr>
                      <m:t>+</m:t>
                    </m:r>
                    <m:r>
                      <a:rPr lang="fr-FR" i="1">
                        <a:latin typeface="Cambria Math"/>
                      </a:rPr>
                      <m:t>1</m:t>
                    </m:r>
                    <m:r>
                      <a:rPr lang="fr-FR" i="1">
                        <a:latin typeface="Cambria Math"/>
                      </a:rPr>
                      <m:t> 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endParaRPr lang="vi-VN" dirty="0"/>
              </a:p>
              <a:p>
                <a:pPr lvl="0" algn="l"/>
                <a:r>
                  <a:rPr lang="en-US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Ⓒ</a:t>
                </a:r>
                <a:r>
                  <a:rPr lang="fr-FR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+</m:t>
                    </m:r>
                    <m:r>
                      <a:rPr lang="fr-FR" i="1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r>
                  <a:rPr lang="fr-FR" dirty="0"/>
                  <a:t>	</a:t>
                </a:r>
                <a:r>
                  <a:rPr lang="fr-FR"/>
                  <a:t>	</a:t>
                </a:r>
              </a:p>
              <a:p>
                <a:pPr lvl="0" algn="l"/>
                <a:r>
                  <a:rPr lang="en-US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Ⓓ</a:t>
                </a:r>
                <a:r>
                  <a:rPr lang="fr-FR"/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fr-FR" i="1">
                            <a:latin typeface="Cambria Math"/>
                          </a:rPr>
                          <m:t>+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endParaRPr lang="vi-VN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961050"/>
                <a:ext cx="8763668" cy="2934964"/>
              </a:xfrm>
              <a:prstGeom prst="rect">
                <a:avLst/>
              </a:prstGeom>
              <a:blipFill>
                <a:blip r:embed="rId4"/>
                <a:stretch>
                  <a:fillRect l="-1736" t="-6211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3967517"/>
                <a:ext cx="8763668" cy="2603230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rmAutofit fontScale="70000" lnSpcReduction="2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/>
                <a:r>
                  <a:rPr lang="fr-FR" sz="3500" b="1">
                    <a:solidFill>
                      <a:srgbClr val="0000CC"/>
                    </a:solidFill>
                    <a:sym typeface="Wingdings 2" panose="05020102010507070707" pitchFamily="18" charset="2"/>
                  </a:rPr>
                  <a:t></a:t>
                </a:r>
                <a:r>
                  <a:rPr lang="fr-FR" sz="3500" b="1">
                    <a:solidFill>
                      <a:srgbClr val="0000CC"/>
                    </a:solidFill>
                  </a:rPr>
                  <a:t>Lời giải:</a:t>
                </a:r>
              </a:p>
              <a:p>
                <a:pPr marL="119063" lvl="0" indent="-1588" algn="l">
                  <a:buFont typeface="Arial" panose="020B0604020202020204" pitchFamily="34" charset="0"/>
                  <a:buChar char="•"/>
                </a:pPr>
                <a:r>
                  <a:rPr lang="fr-FR"/>
                  <a:t>Đặc </a:t>
                </a:r>
                <a:r>
                  <a:rPr lang="fr-FR" dirty="0"/>
                  <a:t>trưng hàm trùng phương là không đồng biến trên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ℝ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r>
                  <a:rPr lang="fr-FR" dirty="0"/>
                  <a:t> Loại C.</a:t>
                </a:r>
                <a:endParaRPr lang="vi-VN" dirty="0"/>
              </a:p>
              <a:p>
                <a:pPr marL="119063" lvl="0" indent="-1588" algn="l">
                  <a:buFont typeface="Arial" panose="020B0604020202020204" pitchFamily="34" charset="0"/>
                  <a:buChar char="•"/>
                </a:pPr>
                <a:r>
                  <a:rPr lang="fr-FR" dirty="0"/>
                  <a:t>Hàm bậc nhất trên nhất cũng không đồng biến trên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ℝ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r>
                  <a:rPr lang="fr-FR" dirty="0"/>
                  <a:t> Loại D.</a:t>
                </a:r>
                <a:endParaRPr lang="vi-VN" dirty="0"/>
              </a:p>
              <a:p>
                <a:pPr marL="119063" lvl="0" indent="-1588" algn="l">
                  <a:buFont typeface="Arial" panose="020B0604020202020204" pitchFamily="34" charset="0"/>
                  <a:buChar char="•"/>
                </a:pPr>
                <a:r>
                  <a:rPr lang="fr-FR" dirty="0"/>
                  <a:t>Xét đáp án A, ta có TXĐ: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/>
                      </a:rPr>
                      <m:t>D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ℝ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r>
                  <a:rPr lang="fr-FR" dirty="0"/>
                  <a:t> </a:t>
                </a:r>
              </a:p>
              <a:p>
                <a:pPr marL="119063" lvl="0" indent="-1588" algn="l">
                  <a:buFont typeface="Arial" panose="020B0604020202020204" pitchFamily="34" charset="0"/>
                  <a:buChar char="•"/>
                </a:pPr>
                <a:r>
                  <a:rPr lang="fr-FR" dirty="0"/>
                  <a:t>Đạo hàm: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fr-FR" i="1">
                        <a:latin typeface="Cambria Math"/>
                      </a:rPr>
                      <m:t>′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>
                        <a:latin typeface="Cambria Math"/>
                      </a:rPr>
                      <m:t>9</m:t>
                    </m:r>
                    <m:sSup>
                      <m:sSupPr>
                        <m:ctrlPr>
                          <a:rPr lang="vi-V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+</m:t>
                    </m:r>
                    <m:r>
                      <a:rPr lang="fr-FR">
                        <a:latin typeface="Cambria Math"/>
                      </a:rPr>
                      <m:t>3</m:t>
                    </m:r>
                    <m:r>
                      <a:rPr lang="fr-FR" i="1">
                        <a:latin typeface="Cambria Math"/>
                      </a:rPr>
                      <m:t>&gt;</m:t>
                    </m:r>
                    <m:r>
                      <a:rPr lang="fr-FR">
                        <a:latin typeface="Cambria Math"/>
                      </a:rPr>
                      <m:t>0</m:t>
                    </m:r>
                    <m:r>
                      <a:rPr lang="fr-FR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</a:rPr>
                      <m:t>∀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fr-FR" i="1">
                        <a:latin typeface="Cambria Math"/>
                      </a:rPr>
                      <m:t>∈</m:t>
                    </m:r>
                    <m:r>
                      <a:rPr lang="fr-FR" i="1">
                        <a:latin typeface="Cambria Math"/>
                      </a:rPr>
                      <m:t>ℝ</m:t>
                    </m:r>
                    <m:r>
                      <a:rPr lang="fr-FR">
                        <a:latin typeface="Cambria Math"/>
                      </a:rPr>
                      <m:t>.</m:t>
                    </m:r>
                  </m:oMath>
                </a14:m>
                <a:endParaRPr lang="vi-VN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3967517"/>
                <a:ext cx="8763668" cy="2603230"/>
              </a:xfrm>
              <a:prstGeom prst="rect">
                <a:avLst/>
              </a:prstGeom>
              <a:blipFill>
                <a:blip r:embed="rId5"/>
                <a:stretch>
                  <a:fillRect l="-1042" t="-5828" b="-5828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47">
            <a:extLst>
              <a:ext uri="{FF2B5EF4-FFF2-40B4-BE49-F238E27FC236}">
                <a16:creationId xmlns:a16="http://schemas.microsoft.com/office/drawing/2014/main" id="{BBA85B7D-DA17-43FE-B162-8EA2ABE4C1CE}"/>
              </a:ext>
            </a:extLst>
          </p:cNvPr>
          <p:cNvSpPr/>
          <p:nvPr/>
        </p:nvSpPr>
        <p:spPr>
          <a:xfrm>
            <a:off x="344384" y="1466449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03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6B2E70-14B8-4198-8BCD-0D4CDF07454D}"/>
              </a:ext>
            </a:extLst>
          </p:cNvPr>
          <p:cNvSpPr txBox="1">
            <a:spLocks/>
          </p:cNvSpPr>
          <p:nvPr/>
        </p:nvSpPr>
        <p:spPr>
          <a:xfrm>
            <a:off x="166328" y="939376"/>
            <a:ext cx="8858831" cy="584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" panose="020B0400000000000000" pitchFamily="34" charset="-128"/>
                <a:ea typeface="Yu Gothic" panose="020B0400000000000000" pitchFamily="34" charset="-128"/>
              </a:rPr>
              <a:t>➃</a:t>
            </a:r>
            <a:r>
              <a:rPr lang="en-US" sz="3200" b="1">
                <a:latin typeface="Yu Gothic" panose="020B0400000000000000" pitchFamily="34" charset="-128"/>
                <a:ea typeface="Yu Gothic" panose="020B0400000000000000" pitchFamily="34" charset="-128"/>
                <a:sym typeface="Wingdings 2"/>
              </a:rPr>
              <a:t>. </a:t>
            </a:r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Dạng 4. </a:t>
            </a:r>
            <a:r>
              <a:rPr lang="en-US" sz="3200" b="1">
                <a:solidFill>
                  <a:srgbClr val="C00000"/>
                </a:solidFill>
              </a:rPr>
              <a:t>Toán tham số m</a:t>
            </a:r>
            <a:endParaRPr lang="vi-VN" sz="3200">
              <a:solidFill>
                <a:srgbClr val="C00000"/>
              </a:solidFill>
            </a:endParaRPr>
          </a:p>
          <a:p>
            <a:pPr algn="l"/>
            <a:endParaRPr lang="vi-VN" sz="32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312239" y="1992340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E7E9B1D-240B-4D51-8A65-2187FD6E2D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1491" y="1749268"/>
                <a:ext cx="8763668" cy="4787919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3200">
                    <a:sym typeface="Wingdings 2" panose="05020102010507070707" pitchFamily="18" charset="2"/>
                  </a:rPr>
                  <a:t></a:t>
                </a:r>
                <a:r>
                  <a:rPr lang="en-US" sz="3200"/>
                  <a:t>. </a:t>
                </a:r>
                <a:r>
                  <a:rPr lang="en-US" sz="3200" b="1" i="1"/>
                  <a:t>Hàm đa thức.</a:t>
                </a:r>
                <a:endParaRPr lang="vi-VN" sz="3200"/>
              </a:p>
              <a:p>
                <a:pPr algn="l"/>
                <a:r>
                  <a:rPr lang="pt-BR" sz="3200" b="1">
                    <a:sym typeface="Wingdings" panose="05000000000000000000" pitchFamily="2" charset="2"/>
                  </a:rPr>
                  <a:t></a:t>
                </a:r>
                <a:r>
                  <a:rPr lang="pt-BR" sz="3200" b="1"/>
                  <a:t>.</a:t>
                </a:r>
                <a:r>
                  <a:rPr lang="en-US" sz="3200"/>
                  <a:t>Cho tam thức bậc hai f(x) = ax</a:t>
                </a:r>
                <a:r>
                  <a:rPr lang="en-US" sz="3200" baseline="30000"/>
                  <a:t>2</a:t>
                </a:r>
                <a:r>
                  <a:rPr lang="en-US" sz="3200"/>
                  <a:t> + bx + c có biệt thức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𝑎𝑐</m:t>
                    </m:r>
                  </m:oMath>
                </a14:m>
                <a:r>
                  <a:rPr lang="en-US" sz="3200"/>
                  <a:t>. Ta có:</a:t>
                </a:r>
              </a:p>
              <a:p>
                <a:pPr marL="571500" indent="-571500" algn="l">
                  <a:buFont typeface="Wingdings" panose="05000000000000000000" pitchFamily="2" charset="2"/>
                  <a:buChar char=""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)≥0,∀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2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&gt;0</m:t>
                            </m:r>
                          </m:e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𝛥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≤0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3200"/>
                  <a:t>                </a:t>
                </a:r>
              </a:p>
              <a:p>
                <a:pPr marL="571500" indent="-571500" algn="l">
                  <a:buFont typeface="Wingdings" panose="05000000000000000000" pitchFamily="2" charset="2"/>
                  <a:buChar char=""/>
                </a:pPr>
                <a:r>
                  <a:rPr lang="en-US" sz="3200"/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)≤0,∀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2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&lt;0</m:t>
                            </m:r>
                          </m:e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𝛥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≤0</m:t>
                            </m:r>
                          </m:e>
                        </m:eqArr>
                      </m:e>
                    </m:d>
                  </m:oMath>
                </a14:m>
                <a:endParaRPr lang="en-US" sz="3200"/>
              </a:p>
              <a:p>
                <a:pPr marL="571500" indent="-571500" algn="l">
                  <a:buFont typeface="Wingdings" panose="05000000000000000000" pitchFamily="2" charset="2"/>
                  <a:buChar char=""/>
                </a:pPr>
                <a:r>
                  <a:rPr lang="en-US" sz="3200" b="1" i="1">
                    <a:sym typeface="Wingdings" panose="05000000000000000000" pitchFamily="2" charset="2"/>
                  </a:rPr>
                  <a:t></a:t>
                </a:r>
                <a:r>
                  <a:rPr lang="en-US" sz="3200" b="1" i="1"/>
                  <a:t>.</a:t>
                </a:r>
                <a:r>
                  <a:rPr lang="en-US" sz="3200"/>
                  <a:t> </a:t>
                </a:r>
                <a:r>
                  <a:rPr lang="en-US" sz="3200" b="1" i="1" u="sng">
                    <a:solidFill>
                      <a:srgbClr val="FF0000"/>
                    </a:solidFill>
                  </a:rPr>
                  <a:t>Chú ý</a:t>
                </a:r>
                <a:r>
                  <a:rPr lang="en-US" sz="3200"/>
                  <a:t>: Xét hệ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3200"/>
                  <a:t> khi nó có chứa tham số.</a:t>
                </a:r>
                <a:endParaRPr lang="vi-VN" sz="3200"/>
              </a:p>
              <a:p>
                <a:pPr marL="571500" indent="-571500" algn="l">
                  <a:buFont typeface="Wingdings" panose="05000000000000000000" pitchFamily="2" charset="2"/>
                  <a:buChar char=""/>
                </a:pPr>
                <a:endParaRPr lang="vi-VN" sz="3200"/>
              </a:p>
              <a:p>
                <a:pPr algn="l"/>
                <a:endParaRPr lang="vi-VN" sz="3200"/>
              </a:p>
              <a:p>
                <a:pPr algn="l">
                  <a:lnSpc>
                    <a:spcPct val="107000"/>
                  </a:lnSpc>
                  <a:spcAft>
                    <a:spcPts val="800"/>
                  </a:spcAft>
                </a:pPr>
                <a:endParaRPr lang="vi-VN" sz="32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E7E9B1D-240B-4D51-8A65-2187FD6E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91" y="1749268"/>
                <a:ext cx="8763668" cy="4787919"/>
              </a:xfrm>
              <a:prstGeom prst="rect">
                <a:avLst/>
              </a:prstGeom>
              <a:blipFill>
                <a:blip r:embed="rId5"/>
                <a:stretch>
                  <a:fillRect l="-1736" t="-2668" b="-3304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26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6B2E70-14B8-4198-8BCD-0D4CDF07454D}"/>
              </a:ext>
            </a:extLst>
          </p:cNvPr>
          <p:cNvSpPr txBox="1">
            <a:spLocks/>
          </p:cNvSpPr>
          <p:nvPr/>
        </p:nvSpPr>
        <p:spPr>
          <a:xfrm>
            <a:off x="166328" y="939376"/>
            <a:ext cx="8858831" cy="584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" panose="020B0400000000000000" pitchFamily="34" charset="-128"/>
                <a:ea typeface="Yu Gothic" panose="020B0400000000000000" pitchFamily="34" charset="-128"/>
              </a:rPr>
              <a:t>➃</a:t>
            </a:r>
            <a:r>
              <a:rPr lang="en-US" sz="3200" b="1">
                <a:latin typeface="Yu Gothic" panose="020B0400000000000000" pitchFamily="34" charset="-128"/>
                <a:ea typeface="Yu Gothic" panose="020B0400000000000000" pitchFamily="34" charset="-128"/>
                <a:sym typeface="Wingdings 2"/>
              </a:rPr>
              <a:t>. </a:t>
            </a:r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Dạng 4. </a:t>
            </a:r>
            <a:r>
              <a:rPr lang="en-US" sz="3200" b="1">
                <a:solidFill>
                  <a:srgbClr val="C00000"/>
                </a:solidFill>
              </a:rPr>
              <a:t>Toán tham số m</a:t>
            </a:r>
            <a:endParaRPr lang="vi-VN" sz="3200">
              <a:solidFill>
                <a:srgbClr val="C00000"/>
              </a:solidFill>
            </a:endParaRPr>
          </a:p>
          <a:p>
            <a:pPr algn="l"/>
            <a:endParaRPr lang="vi-VN" sz="32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312239" y="1992340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E7E9B1D-240B-4D51-8A65-2187FD6E2D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3965" y="1749268"/>
                <a:ext cx="8791194" cy="4498245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pt-BR" sz="3200" b="1">
                    <a:sym typeface="Wingdings" panose="05000000000000000000" pitchFamily="2" charset="2"/>
                  </a:rPr>
                  <a:t></a:t>
                </a:r>
                <a:r>
                  <a:rPr lang="pt-BR" sz="3200" b="1"/>
                  <a:t>.</a:t>
                </a:r>
                <a:r>
                  <a:rPr lang="en-US" sz="3200" b="1" i="1">
                    <a:solidFill>
                      <a:srgbClr val="FF0000"/>
                    </a:solidFill>
                  </a:rPr>
                  <a:t>Xét bài toán</a:t>
                </a:r>
                <a:r>
                  <a:rPr lang="en-US" sz="3200"/>
                  <a:t>: “Tìm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3200"/>
                  <a:t> để hàm số y = f(x,m) đồng biến trên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3200"/>
                  <a:t>”. Ta thường thực hiện theo các bước sau:</a:t>
                </a:r>
              </a:p>
              <a:p>
                <a:pPr algn="l"/>
                <a:r>
                  <a:rPr lang="en-US" sz="3200" b="1">
                    <a:sym typeface="Wingdings 2" panose="05020102010507070707" pitchFamily="18" charset="2"/>
                  </a:rPr>
                  <a:t></a:t>
                </a:r>
                <a:r>
                  <a:rPr lang="en-US" sz="3200" b="1"/>
                  <a:t>. </a:t>
                </a:r>
                <a:r>
                  <a:rPr lang="en-US" sz="3200"/>
                  <a:t>Tính đạo hàm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vi-VN" sz="3200"/>
              </a:p>
              <a:p>
                <a:pPr algn="l"/>
                <a:r>
                  <a:rPr lang="en-US" sz="3200" b="1">
                    <a:sym typeface="Wingdings 2" panose="05020102010507070707" pitchFamily="18" charset="2"/>
                  </a:rPr>
                  <a:t></a:t>
                </a:r>
                <a:r>
                  <a:rPr lang="en-US" sz="3200" b="1"/>
                  <a:t>.</a:t>
                </a:r>
                <a:r>
                  <a:rPr lang="en-US" sz="3200"/>
                  <a:t> Lý luận: Hàm số đồng biến trên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i="1"/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3200" i="1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,∀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⇔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200" i="1">
                          <a:latin typeface="Cambria Math" panose="02040503050406030204" pitchFamily="18" charset="0"/>
                        </a:rPr>
                        <m:t>,∀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vi-VN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vi-VN" sz="3200" b="0" i="0" smtClean="0">
                          <a:latin typeface="Cambria Math" panose="02040503050406030204" pitchFamily="18" charset="0"/>
                        </a:rPr>
                        <m:t>ng</m:t>
                      </m:r>
                      <m:r>
                        <a:rPr lang="vi-VN" sz="3200" b="0" i="0" smtClean="0">
                          <a:latin typeface="Cambria Math" panose="02040503050406030204" pitchFamily="18" charset="0"/>
                        </a:rPr>
                        <m:t>ượ</m:t>
                      </m:r>
                      <m:r>
                        <m:rPr>
                          <m:sty m:val="p"/>
                        </m:rPr>
                        <a:rPr lang="vi-VN" sz="3200" b="0" i="0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vi-VN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vi-VN" sz="3200" b="0" i="0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vi-VN" sz="3200" b="0" i="0" smtClean="0">
                          <a:latin typeface="Cambria Math" panose="02040503050406030204" pitchFamily="18" charset="0"/>
                        </a:rPr>
                        <m:t>ạ</m:t>
                      </m:r>
                      <m:r>
                        <m:rPr>
                          <m:sty m:val="p"/>
                        </m:rPr>
                        <a:rPr lang="vi-VN" sz="3200" b="0" i="0" smtClean="0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vi-VN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vi-V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vi-VN" sz="3200"/>
              </a:p>
              <a:p>
                <a:pPr algn="l"/>
                <a:r>
                  <a:rPr lang="en-US" sz="3200" b="1">
                    <a:latin typeface="Yu Gothic UI Light" panose="020B0300000000000000" pitchFamily="34" charset="-128"/>
                    <a:ea typeface="Yu Gothic UI Light" panose="020B0300000000000000" pitchFamily="34" charset="-128"/>
                    <a:sym typeface="Wingdings 2" panose="05020102010507070707" pitchFamily="18" charset="2"/>
                  </a:rPr>
                  <a:t></a:t>
                </a:r>
                <a:r>
                  <a:rPr lang="en-US" sz="3200" b="1"/>
                  <a:t>.</a:t>
                </a:r>
                <a:r>
                  <a:rPr lang="en-US" sz="3200"/>
                  <a:t> Lập bảng biến thiên của hàm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/>
                  <a:t> trên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3200"/>
                  <a:t>, từ đó suy ra giá trị cần tìm của m.</a:t>
                </a:r>
                <a:endParaRPr lang="vi-VN" sz="3200"/>
              </a:p>
              <a:p>
                <a:pPr marL="571500" indent="-571500" algn="l">
                  <a:buFont typeface="Wingdings" panose="05000000000000000000" pitchFamily="2" charset="2"/>
                  <a:buChar char=""/>
                </a:pPr>
                <a:endParaRPr lang="vi-VN" sz="3200"/>
              </a:p>
              <a:p>
                <a:pPr algn="l"/>
                <a:endParaRPr lang="vi-VN" sz="3200"/>
              </a:p>
              <a:p>
                <a:pPr algn="l">
                  <a:lnSpc>
                    <a:spcPct val="107000"/>
                  </a:lnSpc>
                  <a:spcAft>
                    <a:spcPts val="800"/>
                  </a:spcAft>
                </a:pPr>
                <a:endParaRPr lang="vi-VN" sz="32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E7E9B1D-240B-4D51-8A65-2187FD6E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65" y="1749268"/>
                <a:ext cx="8791194" cy="4498245"/>
              </a:xfrm>
              <a:prstGeom prst="rect">
                <a:avLst/>
              </a:prstGeom>
              <a:blipFill>
                <a:blip r:embed="rId5"/>
                <a:stretch>
                  <a:fillRect l="-1661" t="-2838" r="-900" b="-2297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8868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B6B2E70-14B8-4198-8BCD-0D4CDF0745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6328" y="1047306"/>
                <a:ext cx="8858831" cy="5545683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3200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Yu Gothic" panose="020B0400000000000000" pitchFamily="34" charset="-128"/>
                    <a:ea typeface="Yu Gothic" panose="020B0400000000000000" pitchFamily="34" charset="-128"/>
                  </a:rPr>
                  <a:t>➃</a:t>
                </a:r>
                <a:r>
                  <a:rPr lang="en-US" sz="3200" b="1">
                    <a:latin typeface="Yu Gothic" panose="020B0400000000000000" pitchFamily="34" charset="-128"/>
                    <a:ea typeface="Yu Gothic" panose="020B0400000000000000" pitchFamily="34" charset="-128"/>
                    <a:sym typeface="Wingdings 2"/>
                  </a:rPr>
                  <a:t>. </a:t>
                </a:r>
                <a:r>
                  <a:rPr lang="en-US" sz="3200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Dạng 4. </a:t>
                </a:r>
                <a:r>
                  <a:rPr lang="en-US" sz="3200" b="1">
                    <a:solidFill>
                      <a:srgbClr val="C00000"/>
                    </a:solidFill>
                  </a:rPr>
                  <a:t>Toán tham số m</a:t>
                </a:r>
              </a:p>
              <a:p>
                <a:pPr algn="l"/>
                <a:r>
                  <a:rPr lang="pt-BR" sz="3200" b="1">
                    <a:sym typeface="Wingdings" panose="05000000000000000000" pitchFamily="2" charset="2"/>
                  </a:rPr>
                  <a:t></a:t>
                </a:r>
                <a:r>
                  <a:rPr lang="pt-BR" sz="3200" b="1"/>
                  <a:t>.</a:t>
                </a:r>
                <a:r>
                  <a:rPr lang="pt-BR" sz="3200"/>
                  <a:t> Hàm số bậc 3: </a:t>
                </a:r>
                <a14:m>
                  <m:oMath xmlns:m="http://schemas.openxmlformats.org/officeDocument/2006/math">
                    <m:r>
                      <a:rPr lang="pt-BR" sz="3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32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pt-BR" sz="3200"/>
                      <m:t>a</m:t>
                    </m:r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pt-BR" sz="3200"/>
                          <m:t>x</m:t>
                        </m:r>
                      </m:e>
                      <m:sup>
                        <m:r>
                          <a:rPr lang="pt-BR" sz="3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BR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3200" i="1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3200" i="1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pt-BR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sz="32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BR" sz="3200"/>
                  <a:t> </a:t>
                </a:r>
              </a:p>
              <a:p>
                <a:pPr algn="l"/>
                <a:br>
                  <a:rPr lang="pt-BR" sz="3200"/>
                </a:br>
                <a:r>
                  <a:rPr lang="en-US" sz="3200"/>
                  <a:t>    </a:t>
                </a:r>
                <a:r>
                  <a:rPr lang="en-US" sz="3200">
                    <a:sym typeface="Wingdings" panose="05000000000000000000" pitchFamily="2" charset="2"/>
                  </a:rPr>
                  <a:t></a:t>
                </a:r>
                <a:r>
                  <a:rPr lang="pt-BR" sz="3200"/>
                  <a:t> Hàm số đồng biến trên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en-US" sz="320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vi-V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vi-V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𝛥</m:t>
                                  </m:r>
                                </m:e>
                                <m:sub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pt-BR" sz="32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vi-V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vi-V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3200"/>
                  <a:t>  </a:t>
                </a:r>
                <a:br>
                  <a:rPr lang="pt-BR" sz="3200"/>
                </a:br>
                <a:r>
                  <a:rPr lang="en-US" sz="3200"/>
                  <a:t>    </a:t>
                </a:r>
                <a:r>
                  <a:rPr lang="en-US" sz="3200">
                    <a:sym typeface="Wingdings" panose="05000000000000000000" pitchFamily="2" charset="2"/>
                  </a:rPr>
                  <a:t></a:t>
                </a:r>
                <a:r>
                  <a:rPr lang="pt-BR" sz="3200"/>
                  <a:t> Hàm số nghịch biến trên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"/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vi-V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vi-V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𝛥</m:t>
                                  </m:r>
                                </m:e>
                                <m:sub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pt-BR" sz="32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vi-VN" sz="3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vi-VN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pt-BR" sz="3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pt-BR" sz="3200"/>
                  <a:t> </a:t>
                </a:r>
                <a:endParaRPr lang="vi-VN" sz="3200"/>
              </a:p>
              <a:p>
                <a:pPr algn="l"/>
                <a:r>
                  <a:rPr lang="pt-BR" sz="3200"/>
                  <a:t> </a:t>
                </a:r>
                <a:r>
                  <a:rPr lang="pt-BR" sz="3200" b="1"/>
                  <a:t> </a:t>
                </a:r>
                <a:r>
                  <a:rPr lang="en-US" sz="3200" b="1" i="1">
                    <a:sym typeface="Wingdings" panose="05000000000000000000" pitchFamily="2" charset="2"/>
                  </a:rPr>
                  <a:t></a:t>
                </a:r>
                <a:r>
                  <a:rPr lang="en-US" sz="3200" b="1" i="1"/>
                  <a:t>.</a:t>
                </a:r>
                <a:r>
                  <a:rPr lang="en-US" sz="3200"/>
                  <a:t> </a:t>
                </a:r>
                <a:r>
                  <a:rPr lang="en-US" sz="3200" b="1" i="1" u="sng">
                    <a:solidFill>
                      <a:srgbClr val="FF0000"/>
                    </a:solidFill>
                  </a:rPr>
                  <a:t>Chú ý</a:t>
                </a:r>
                <a:r>
                  <a:rPr lang="en-US" sz="3200"/>
                  <a:t>: Xét hệ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3200"/>
                  <a:t> khi nó có chứa tham số.</a:t>
                </a:r>
                <a:endParaRPr lang="vi-VN" sz="3200"/>
              </a:p>
              <a:p>
                <a:pPr algn="l"/>
                <a:endParaRPr lang="vi-VN" sz="3200">
                  <a:solidFill>
                    <a:srgbClr val="C00000"/>
                  </a:solidFill>
                </a:endParaRPr>
              </a:p>
              <a:p>
                <a:pPr algn="l"/>
                <a:endParaRPr lang="vi-VN" sz="320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B6B2E70-14B8-4198-8BCD-0D4CDF074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28" y="1047306"/>
                <a:ext cx="8858831" cy="5545683"/>
              </a:xfrm>
              <a:prstGeom prst="rect">
                <a:avLst/>
              </a:prstGeom>
              <a:blipFill>
                <a:blip r:embed="rId5"/>
                <a:stretch>
                  <a:fillRect l="-1717" t="-2632" r="-1648" b="-2851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312239" y="1992340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0694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B6B2E70-14B8-4198-8BCD-0D4CDF0745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433" y="975754"/>
                <a:ext cx="8858831" cy="5589232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3000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Yu Gothic" panose="020B0400000000000000" pitchFamily="34" charset="-128"/>
                    <a:ea typeface="Yu Gothic" panose="020B0400000000000000" pitchFamily="34" charset="-128"/>
                  </a:rPr>
                  <a:t>➃</a:t>
                </a:r>
                <a:r>
                  <a:rPr lang="en-US" sz="3000" b="1">
                    <a:latin typeface="Yu Gothic" panose="020B0400000000000000" pitchFamily="34" charset="-128"/>
                    <a:ea typeface="Yu Gothic" panose="020B0400000000000000" pitchFamily="34" charset="-128"/>
                    <a:sym typeface="Wingdings 2"/>
                  </a:rPr>
                  <a:t>. </a:t>
                </a:r>
                <a:r>
                  <a:rPr lang="en-US" sz="3000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Dạng 4. </a:t>
                </a:r>
                <a:r>
                  <a:rPr lang="en-US" sz="3000" b="1">
                    <a:solidFill>
                      <a:srgbClr val="C00000"/>
                    </a:solidFill>
                  </a:rPr>
                  <a:t>Toán tham số m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en-US" sz="3000" b="1">
                    <a:solidFill>
                      <a:srgbClr val="FF0000"/>
                    </a:solidFill>
                    <a:sym typeface="Wingdings 2" panose="05020102010507070707" pitchFamily="18" charset="2"/>
                  </a:rPr>
                  <a:t></a:t>
                </a:r>
                <a:r>
                  <a:rPr lang="en-US" sz="3000" b="1" i="1"/>
                  <a:t>Hàm phân thức hữu tỷ:</a:t>
                </a:r>
                <a:r>
                  <a:rPr lang="pt-BR" sz="3000"/>
                  <a:t>  </a:t>
                </a:r>
                <a14:m>
                  <m:oMath xmlns:m="http://schemas.openxmlformats.org/officeDocument/2006/math">
                    <m:r>
                      <a:rPr lang="pt-BR" sz="3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𝑐𝑥</m:t>
                        </m:r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pt-BR" sz="3000"/>
                  <a:t>    </a:t>
                </a:r>
                <a:endParaRPr lang="en-US" sz="3000"/>
              </a:p>
              <a:p>
                <a:pPr algn="l">
                  <a:lnSpc>
                    <a:spcPct val="100000"/>
                  </a:lnSpc>
                </a:pPr>
                <a:r>
                  <a:rPr lang="pt-BR" sz="3000" b="1">
                    <a:latin typeface="Yu Gothic" panose="020B0400000000000000" pitchFamily="34" charset="-128"/>
                    <a:ea typeface="Yu Gothic" panose="020B0400000000000000" pitchFamily="34" charset="-128"/>
                    <a:sym typeface="Wingdings 2" panose="05020102010507070707" pitchFamily="18" charset="2"/>
                  </a:rPr>
                  <a:t>➊</a:t>
                </a:r>
                <a:r>
                  <a:rPr lang="pt-BR" sz="3000" b="1"/>
                  <a:t>. </a:t>
                </a:r>
                <a:r>
                  <a:rPr lang="pt-BR" sz="3000" b="1">
                    <a:solidFill>
                      <a:srgbClr val="FF0000"/>
                    </a:solidFill>
                  </a:rPr>
                  <a:t>Xét tính đơn điệu trên tập xác định: </a:t>
                </a:r>
                <a:endParaRPr lang="vi-VN" sz="3000" b="1">
                  <a:solidFill>
                    <a:srgbClr val="FF0000"/>
                  </a:solidFill>
                </a:endParaRPr>
              </a:p>
              <a:p>
                <a:pPr algn="l">
                  <a:lnSpc>
                    <a:spcPct val="100000"/>
                  </a:lnSpc>
                </a:pPr>
                <a:r>
                  <a:rPr lang="en-US" sz="3000">
                    <a:sym typeface="Wingdings" panose="05000000000000000000" pitchFamily="2" charset="2"/>
                  </a:rPr>
                  <a:t></a:t>
                </a:r>
                <a:r>
                  <a:rPr lang="en-US" sz="3000"/>
                  <a:t> </a:t>
                </a:r>
                <a:r>
                  <a:rPr lang="pt-BR" sz="3000"/>
                  <a:t> Tập xác định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000"/>
                  <a:t>;   </a:t>
                </a:r>
                <a:r>
                  <a:rPr lang="pt-BR" sz="3000"/>
                  <a:t>Đạo hàm </a:t>
                </a:r>
                <a14:m>
                  <m:oMath xmlns:m="http://schemas.openxmlformats.org/officeDocument/2006/math">
                    <m:r>
                      <a:rPr lang="pt-BR" sz="3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𝑎𝑑</m:t>
                        </m:r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3000" i="1">
                            <a:latin typeface="Cambria Math" panose="02040503050406030204" pitchFamily="18" charset="0"/>
                          </a:rPr>
                          <m:t>𝑏𝑐</m:t>
                        </m:r>
                      </m:num>
                      <m:den>
                        <m:sSup>
                          <m:sSup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3000" i="1">
                                    <a:latin typeface="Cambria Math" panose="02040503050406030204" pitchFamily="18" charset="0"/>
                                  </a:rPr>
                                  <m:t>𝑐𝑥</m:t>
                                </m:r>
                                <m:r>
                                  <a:rPr lang="pt-BR" sz="3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pt-BR" sz="30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e>
                          <m:sup>
                            <m:r>
                              <a:rPr lang="pt-BR" sz="3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br>
                  <a:rPr lang="pt-BR" sz="3000" baseline="30000"/>
                </a:br>
                <a:r>
                  <a:rPr lang="en-US" sz="3000">
                    <a:sym typeface="Wingdings" panose="05000000000000000000" pitchFamily="2" charset="2"/>
                  </a:rPr>
                  <a:t></a:t>
                </a:r>
                <a:r>
                  <a:rPr lang="pt-BR" sz="3000"/>
                  <a:t> Nếu y</a:t>
                </a:r>
                <a:r>
                  <a:rPr lang="pt-BR" sz="3000" baseline="30000"/>
                  <a:t>/</a:t>
                </a:r>
                <a:r>
                  <a:rPr lang="pt-BR" sz="3000"/>
                  <a:t> &gt; 0,</a:t>
                </a:r>
                <a14:m>
                  <m:oMath xmlns:m="http://schemas.openxmlformats.org/officeDocument/2006/math">
                    <m:r>
                      <a:rPr lang="pt-BR" sz="30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pt-BR" sz="3000"/>
                  <a:t>, suy ra hàm số đồng biến trên </a:t>
                </a:r>
                <a:r>
                  <a:rPr lang="en-US" sz="3000"/>
                  <a:t>mỗi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;−</m:t>
                        </m:r>
                        <m:f>
                          <m:f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000"/>
                  <a:t> và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;+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3000"/>
                  <a:t> 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en-US" sz="3000">
                    <a:sym typeface="Wingdings" panose="05000000000000000000" pitchFamily="2" charset="2"/>
                  </a:rPr>
                  <a:t></a:t>
                </a:r>
                <a:r>
                  <a:rPr lang="pt-BR" sz="3000"/>
                  <a:t> Nếu y</a:t>
                </a:r>
                <a:r>
                  <a:rPr lang="pt-BR" sz="3000" baseline="30000"/>
                  <a:t>/</a:t>
                </a:r>
                <a:r>
                  <a:rPr lang="pt-BR" sz="3000"/>
                  <a:t> &lt; 0, </a:t>
                </a:r>
                <a14:m>
                  <m:oMath xmlns:m="http://schemas.openxmlformats.org/officeDocument/2006/math">
                    <m:r>
                      <a:rPr lang="pt-BR" sz="30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sz="3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pt-BR" sz="3000"/>
                  <a:t>, suy ra hàm số nghịch biến trên </a:t>
                </a:r>
                <a:r>
                  <a:rPr lang="en-US" sz="3000"/>
                  <a:t>mỗi khoảng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;−</m:t>
                        </m:r>
                        <m:f>
                          <m:f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000"/>
                  <a:t>;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;+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vi-VN" sz="3000"/>
              </a:p>
              <a:p>
                <a:pPr algn="l">
                  <a:lnSpc>
                    <a:spcPct val="120000"/>
                  </a:lnSpc>
                </a:pPr>
                <a:endParaRPr lang="vi-VN" sz="30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B6B2E70-14B8-4198-8BCD-0D4CDF074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33" y="975754"/>
                <a:ext cx="8858831" cy="5589232"/>
              </a:xfrm>
              <a:prstGeom prst="rect">
                <a:avLst/>
              </a:prstGeom>
              <a:blipFill>
                <a:blip r:embed="rId5"/>
                <a:stretch>
                  <a:fillRect l="-1580" t="-544" r="-2060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312239" y="1992340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72608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723069" y="24513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B6B2E70-14B8-4198-8BCD-0D4CDF0745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6328" y="838932"/>
                <a:ext cx="8858831" cy="5985422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2800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Yu Gothic" panose="020B0400000000000000" pitchFamily="34" charset="-128"/>
                    <a:ea typeface="Yu Gothic" panose="020B0400000000000000" pitchFamily="34" charset="-128"/>
                  </a:rPr>
                  <a:t>➃</a:t>
                </a:r>
                <a:r>
                  <a:rPr lang="en-US" sz="2800" b="1">
                    <a:latin typeface="Yu Gothic" panose="020B0400000000000000" pitchFamily="34" charset="-128"/>
                    <a:ea typeface="Yu Gothic" panose="020B0400000000000000" pitchFamily="34" charset="-128"/>
                    <a:sym typeface="Wingdings 2"/>
                  </a:rPr>
                  <a:t>. </a:t>
                </a:r>
                <a:r>
                  <a:rPr lang="en-US" sz="2800" b="1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Dạng 4. </a:t>
                </a:r>
                <a:r>
                  <a:rPr lang="en-US" sz="2800" b="1">
                    <a:solidFill>
                      <a:srgbClr val="C00000"/>
                    </a:solidFill>
                  </a:rPr>
                  <a:t>Toán tham số m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en-US" sz="2800" b="1">
                    <a:solidFill>
                      <a:srgbClr val="FF0000"/>
                    </a:solidFill>
                    <a:sym typeface="Wingdings 2" panose="05020102010507070707" pitchFamily="18" charset="2"/>
                  </a:rPr>
                  <a:t></a:t>
                </a:r>
                <a:r>
                  <a:rPr lang="en-US" sz="2800" b="1" i="1"/>
                  <a:t>Hàm phân thức hữu tỷ:</a:t>
                </a:r>
                <a:r>
                  <a:rPr lang="pt-BR" sz="2800"/>
                  <a:t> 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𝑐𝑥</m:t>
                        </m:r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t-BR" sz="2800" i="1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pt-BR" sz="2800"/>
                  <a:t>    </a:t>
                </a:r>
                <a:endParaRPr lang="en-US" sz="2800"/>
              </a:p>
              <a:p>
                <a:pPr algn="l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pt-BR" sz="2800" b="1" i="1" smtClean="0">
                        <a:latin typeface="Cambria Math" panose="02040503050406030204" pitchFamily="18" charset="0"/>
                        <a:ea typeface="Yu Gothic" panose="020B0400000000000000" pitchFamily="34" charset="-128"/>
                        <a:sym typeface="Wingdings 2" panose="05020102010507070707" pitchFamily="18" charset="2"/>
                      </a:rPr>
                      <m:t>➋</m:t>
                    </m:r>
                  </m:oMath>
                </a14:m>
                <a:r>
                  <a:rPr lang="pt-BR" sz="2800" b="1"/>
                  <a:t>.</a:t>
                </a:r>
                <a:r>
                  <a:rPr lang="pt-BR" sz="2800"/>
                  <a:t> </a:t>
                </a:r>
                <a:r>
                  <a:rPr lang="pt-BR" sz="2800" b="1" i="1">
                    <a:solidFill>
                      <a:srgbClr val="FF0000"/>
                    </a:solidFill>
                  </a:rPr>
                  <a:t>Xét tính đơn điệu trên khoảng (a; b) thuộc tập xác định D:</a:t>
                </a:r>
                <a:endParaRPr lang="vi-VN" sz="2800" b="1" i="1">
                  <a:solidFill>
                    <a:srgbClr val="FF0000"/>
                  </a:solidFill>
                </a:endParaRPr>
              </a:p>
              <a:p>
                <a:pPr algn="l">
                  <a:lnSpc>
                    <a:spcPct val="100000"/>
                  </a:lnSpc>
                </a:pPr>
                <a:r>
                  <a:rPr lang="en-US" sz="2800">
                    <a:sym typeface="Wingdings" panose="05000000000000000000" pitchFamily="2" charset="2"/>
                  </a:rPr>
                  <a:t></a:t>
                </a:r>
                <a:r>
                  <a:rPr lang="en-US" sz="2800"/>
                  <a:t> Nếu hàm số đồng biến trên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800"/>
                  <a:t> thì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2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𝑎𝑑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𝑏𝑐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,∀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d>
                              <m:dPr>
                                <m:ctrlPr>
                                  <a:rPr lang="vi-VN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vi-VN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∉</m:t>
                            </m:r>
                            <m:d>
                              <m:dPr>
                                <m:ctrlPr>
                                  <a:rPr lang="vi-VN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r>
                  <a:rPr lang="en-US" sz="2800"/>
                  <a:t> 	</a:t>
                </a:r>
                <a:endParaRPr lang="vi-VN" sz="2800"/>
              </a:p>
              <a:p>
                <a:pPr algn="l">
                  <a:lnSpc>
                    <a:spcPct val="100000"/>
                  </a:lnSpc>
                </a:pPr>
                <a:r>
                  <a:rPr lang="en-US" sz="2800">
                    <a:sym typeface="Wingdings" panose="05000000000000000000" pitchFamily="2" charset="2"/>
                  </a:rPr>
                  <a:t></a:t>
                </a:r>
                <a:r>
                  <a:rPr lang="en-US" sz="2800"/>
                  <a:t> Nếu hàm số nghịch biến trên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800"/>
                  <a:t> thì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2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𝑎𝑑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𝑏𝑐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,∀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d>
                              <m:dPr>
                                <m:ctrlPr>
                                  <a:rPr lang="vi-VN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vi-VN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∉</m:t>
                            </m:r>
                            <m:d>
                              <m:dPr>
                                <m:ctrlPr>
                                  <a:rPr lang="vi-VN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endParaRPr lang="vi-VN" sz="2800"/>
              </a:p>
              <a:p>
                <a:pPr algn="l">
                  <a:lnSpc>
                    <a:spcPct val="100000"/>
                  </a:lnSpc>
                </a:pPr>
                <a:endParaRPr lang="vi-VN" sz="28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B6B2E70-14B8-4198-8BCD-0D4CDF074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28" y="838932"/>
                <a:ext cx="8858831" cy="5985422"/>
              </a:xfrm>
              <a:prstGeom prst="rect">
                <a:avLst/>
              </a:prstGeom>
              <a:blipFill>
                <a:blip r:embed="rId5"/>
                <a:stretch>
                  <a:fillRect l="-1374" t="-1322" b="-814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080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961050"/>
                <a:ext cx="8763668" cy="2934964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rmAutofit fontScale="70000" lnSpcReduction="2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tabLst>
                    <a:tab pos="629920" algn="l"/>
                  </a:tabLst>
                </a:pPr>
                <a:r>
                  <a:rPr lang="en-US" sz="4000" b="1">
                    <a:solidFill>
                      <a:srgbClr val="0000CC"/>
                    </a:solidFill>
                    <a:ea typeface="Times New Roman" panose="02020603050405020304" pitchFamily="18" charset="0"/>
                  </a:rPr>
                  <a:t>Câu 1: </a:t>
                </a:r>
                <a:r>
                  <a:rPr lang="en-US" sz="4000">
                    <a:ea typeface="Times New Roman" panose="02020603050405020304" pitchFamily="18" charset="0"/>
                  </a:rPr>
                  <a:t>Cho hàm số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4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𝑚𝑥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+4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4000">
                    <a:ea typeface="Times New Roman" panose="02020603050405020304" pitchFamily="18" charset="0"/>
                  </a:rPr>
                  <a:t> với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sz="4000">
                    <a:ea typeface="Times New Roman" panose="02020603050405020304" pitchFamily="18" charset="0"/>
                  </a:rPr>
                  <a:t> là tham số. Gọi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en-US" sz="4000">
                    <a:ea typeface="Times New Roman" panose="02020603050405020304" pitchFamily="18" charset="0"/>
                  </a:rPr>
                  <a:t> là tập hợp tất cả các giá trị nguyên của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sz="4000">
                    <a:ea typeface="Times New Roman" panose="02020603050405020304" pitchFamily="18" charset="0"/>
                  </a:rPr>
                  <a:t> để hàm số nghịch biến trên các khoảng xác định. Tìm số phần tử của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en-US" sz="4000">
                    <a:ea typeface="Times New Roman" panose="02020603050405020304" pitchFamily="18" charset="0"/>
                  </a:rPr>
                  <a:t>.</a:t>
                </a:r>
                <a:endParaRPr lang="vi-VN" sz="4000">
                  <a:ea typeface="Times New Roman" panose="02020603050405020304" pitchFamily="18" charset="0"/>
                </a:endParaRPr>
              </a:p>
              <a:p>
                <a:pPr marL="629920" algn="just">
                  <a:lnSpc>
                    <a:spcPct val="115000"/>
                  </a:lnSpc>
                  <a:spcAft>
                    <a:spcPts val="0"/>
                  </a:spcAft>
                  <a:tabLst>
                    <a:tab pos="3599815" algn="l"/>
                    <a:tab pos="5039995" algn="l"/>
                  </a:tabLst>
                </a:pPr>
                <a:r>
                  <a:rPr lang="en-US" sz="4000" b="1">
                    <a:solidFill>
                      <a:srgbClr val="0000FF"/>
                    </a:solidFill>
                    <a:ea typeface="Yu Gothic" panose="020B0400000000000000" pitchFamily="34" charset="-128"/>
                  </a:rPr>
                  <a:t>Ⓐ</a:t>
                </a:r>
                <a:r>
                  <a:rPr lang="en-US" sz="4000" b="1">
                    <a:solidFill>
                      <a:srgbClr val="0000FF"/>
                    </a:solidFill>
                    <a:ea typeface="Calibri" panose="020F0502020204030204" pitchFamily="34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US" sz="4000" b="1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             </m:t>
                    </m:r>
                  </m:oMath>
                </a14:m>
                <a:r>
                  <a:rPr lang="en-US" sz="4000" b="1">
                    <a:solidFill>
                      <a:srgbClr val="0000FF"/>
                    </a:solidFill>
                    <a:ea typeface="Yu Gothic" panose="020B0400000000000000" pitchFamily="34" charset="-128"/>
                  </a:rPr>
                  <a:t>Ⓑ</a:t>
                </a:r>
                <a:r>
                  <a:rPr lang="en-US" sz="4000" b="1">
                    <a:solidFill>
                      <a:srgbClr val="0000FF"/>
                    </a:solidFill>
                    <a:ea typeface="Calibri" panose="020F0502020204030204" pitchFamily="34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4000" b="1">
                    <a:solidFill>
                      <a:srgbClr val="0000FF"/>
                    </a:solidFill>
                    <a:ea typeface="Calibri" panose="020F0502020204030204" pitchFamily="34" charset="0"/>
                  </a:rPr>
                  <a:t>	        </a:t>
                </a:r>
                <a:r>
                  <a:rPr lang="en-US" sz="4000" b="1">
                    <a:solidFill>
                      <a:srgbClr val="0000FF"/>
                    </a:solidFill>
                    <a:ea typeface="Yu Gothic" panose="020B0400000000000000" pitchFamily="34" charset="-128"/>
                  </a:rPr>
                  <a:t>Ⓒ</a:t>
                </a:r>
                <a:r>
                  <a:rPr lang="en-US" sz="4000" b="1">
                    <a:solidFill>
                      <a:srgbClr val="0000FF"/>
                    </a:solidFill>
                    <a:ea typeface="Calibri" panose="020F0502020204030204" pitchFamily="34" charset="0"/>
                  </a:rPr>
                  <a:t>. </a:t>
                </a:r>
                <a:r>
                  <a:rPr lang="en-US" sz="4000">
                    <a:ea typeface="Calibri" panose="020F0502020204030204" pitchFamily="34" charset="0"/>
                  </a:rPr>
                  <a:t>Vô số.</a:t>
                </a:r>
                <a:r>
                  <a:rPr lang="en-US" sz="4000" b="1">
                    <a:solidFill>
                      <a:srgbClr val="0000FF"/>
                    </a:solidFill>
                    <a:ea typeface="Calibri" panose="020F0502020204030204" pitchFamily="34" charset="0"/>
                  </a:rPr>
                  <a:t>	       </a:t>
                </a:r>
                <a:r>
                  <a:rPr lang="en-US" sz="4000" b="1">
                    <a:solidFill>
                      <a:srgbClr val="0000FF"/>
                    </a:solidFill>
                    <a:ea typeface="Yu Gothic" panose="020B0400000000000000" pitchFamily="34" charset="-128"/>
                  </a:rPr>
                  <a:t>Ⓓ</a:t>
                </a:r>
                <a:r>
                  <a:rPr lang="en-US" sz="4000" b="1">
                    <a:solidFill>
                      <a:srgbClr val="0000FF"/>
                    </a:solidFill>
                    <a:ea typeface="Calibri" panose="020F0502020204030204" pitchFamily="34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4000">
                    <a:ea typeface="Calibri" panose="020F0502020204030204" pitchFamily="34" charset="0"/>
                  </a:rPr>
                  <a:t>.</a:t>
                </a:r>
                <a:endParaRPr lang="vi-VN" sz="4000"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961050"/>
                <a:ext cx="8763668" cy="2934964"/>
              </a:xfrm>
              <a:prstGeom prst="rect">
                <a:avLst/>
              </a:prstGeom>
              <a:blipFill>
                <a:blip r:embed="rId5"/>
                <a:stretch>
                  <a:fillRect l="-1319" r="-2500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7421" y="3926597"/>
                <a:ext cx="8776413" cy="2844962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31775" algn="l">
                  <a:lnSpc>
                    <a:spcPct val="10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Gi</m:t>
                    </m:r>
                    <m:r>
                      <a:rPr lang="en-US" sz="3000" b="0" i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ả</m:t>
                    </m:r>
                    <m:r>
                      <m:rPr>
                        <m:sty m:val="p"/>
                      </m:rPr>
                      <a:rPr lang="en-US" sz="3000" b="0" i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i</m:t>
                    </m:r>
                    <m:r>
                      <a:rPr lang="en-US" sz="3000" b="0" i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 </m:t>
                    </m:r>
                    <m:r>
                      <a:rPr lang="en-US" sz="3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3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en-US" sz="30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vi-VN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sz="3000">
                    <a:ea typeface="Calibri" panose="020F0502020204030204" pitchFamily="34" charset="0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3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vi-VN" sz="3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3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−4</m:t>
                        </m:r>
                        <m:r>
                          <a:rPr lang="en-US" sz="3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vi-VN" sz="3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0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e>
                            </m:d>
                          </m:e>
                          <m:sup>
                            <m:r>
                              <a:rPr lang="en-US" sz="3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000">
                    <a:ea typeface="Calibri" panose="020F0502020204030204" pitchFamily="34" charset="0"/>
                  </a:rPr>
                  <a:t>. </a:t>
                </a:r>
              </a:p>
              <a:p>
                <a:pPr marL="688975" indent="-457200" algn="l">
                  <a:lnSpc>
                    <a:spcPct val="100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000">
                    <a:ea typeface="Calibri" panose="020F0502020204030204" pitchFamily="34" charset="0"/>
                  </a:rPr>
                  <a:t>Hàm số NBtrên các khoảng xác định khi </a:t>
                </a:r>
                <a:endParaRPr lang="vi-VN" sz="3000">
                  <a:ea typeface="Calibri" panose="020F0502020204030204" pitchFamily="34" charset="0"/>
                </a:endParaRPr>
              </a:p>
              <a:p>
                <a:pPr marL="231775" algn="l">
                  <a:lnSpc>
                    <a:spcPct val="10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vi-VN" sz="3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&lt;0,∀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∈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vi-VN" sz="3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−4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&lt;0⇔0&lt;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&lt;4</m:t>
                      </m:r>
                    </m:oMath>
                  </m:oMathPara>
                </a14:m>
                <a:endParaRPr lang="en-US" sz="3000">
                  <a:ea typeface="Calibri" panose="020F0502020204030204" pitchFamily="34" charset="0"/>
                </a:endParaRPr>
              </a:p>
              <a:p>
                <a:pPr marL="688975" indent="-457200" algn="l">
                  <a:lnSpc>
                    <a:spcPct val="100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000">
                    <a:ea typeface="Calibri" panose="020F0502020204030204" pitchFamily="34" charset="0"/>
                  </a:rPr>
                  <a:t>Mà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𝑚</m:t>
                    </m:r>
                    <m:r>
                      <a:rPr lang="en-US" sz="3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∈</m:t>
                    </m:r>
                    <m:r>
                      <a:rPr lang="en-US" sz="3000" i="1"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ℤ</m:t>
                    </m:r>
                  </m:oMath>
                </a14:m>
                <a:r>
                  <a:rPr lang="en-US" sz="3000">
                    <a:ea typeface="Calibri" panose="020F0502020204030204" pitchFamily="34" charset="0"/>
                  </a:rPr>
                  <a:t> nên có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3000"/>
                  <a:t> giá trị thỏa mãn.</a:t>
                </a:r>
                <a:endParaRPr lang="vi-VN" sz="3000"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21" y="3926597"/>
                <a:ext cx="8776413" cy="2844962"/>
              </a:xfrm>
              <a:prstGeom prst="rect">
                <a:avLst/>
              </a:prstGeom>
              <a:blipFill>
                <a:blip r:embed="rId6"/>
                <a:stretch>
                  <a:fillRect b="-4264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 47">
            <a:extLst>
              <a:ext uri="{FF2B5EF4-FFF2-40B4-BE49-F238E27FC236}">
                <a16:creationId xmlns:a16="http://schemas.microsoft.com/office/drawing/2014/main" id="{42799D34-E8C3-46ED-9913-550A62A2C461}"/>
              </a:ext>
            </a:extLst>
          </p:cNvPr>
          <p:cNvSpPr/>
          <p:nvPr/>
        </p:nvSpPr>
        <p:spPr>
          <a:xfrm>
            <a:off x="7575056" y="2817577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97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871801"/>
                <a:ext cx="8763668" cy="2369652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sz="3200" b="1">
                    <a:solidFill>
                      <a:srgbClr val="0000CC"/>
                    </a:solidFill>
                  </a:rPr>
                  <a:t>Câu 2: </a:t>
                </a:r>
                <a:r>
                  <a:rPr lang="en-US" sz="3200"/>
                  <a:t>Có bao nhiêu giá trị nguyên của tham số </a:t>
                </a:r>
                <a:r>
                  <a:rPr lang="en-US" sz="3200" i="1"/>
                  <a:t>m </a:t>
                </a:r>
                <a:r>
                  <a:rPr lang="en-US" sz="3200"/>
                  <a:t>để hàm số </a:t>
                </a:r>
                <a:r>
                  <a:rPr lang="vi-VN" sz="3200" i="1"/>
                  <a:t>y=</a:t>
                </a:r>
                <a:r>
                  <a:rPr lang="vi-VN" sz="320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3200"/>
                  <a:t> đồng biến</a:t>
                </a:r>
              </a:p>
              <a:p>
                <a:pPr lvl="0"/>
                <a:r>
                  <a:rPr lang="en-US" sz="3200"/>
                  <a:t> trên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−∞;−6</m:t>
                        </m:r>
                      </m:e>
                    </m:d>
                  </m:oMath>
                </a14:m>
                <a:r>
                  <a:rPr lang="en-US" sz="3200"/>
                  <a:t>.</a:t>
                </a:r>
                <a:endParaRPr lang="vi-VN" sz="3200"/>
              </a:p>
              <a:p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Ⓐ</a:t>
                </a:r>
                <a:r>
                  <a:rPr lang="en-US" sz="3200" b="1"/>
                  <a:t>.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/>
                  <a:t>.	</a:t>
                </a:r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Ⓑ</a:t>
                </a:r>
                <a:r>
                  <a:rPr lang="en-US" sz="3200" b="1"/>
                  <a:t>.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3200"/>
                  <a:t>.	 </a:t>
                </a:r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Ⓒ</a:t>
                </a:r>
                <a:r>
                  <a:rPr lang="en-US" sz="3200" b="1"/>
                  <a:t>. </a:t>
                </a:r>
                <a:r>
                  <a:rPr lang="en-US" sz="3200"/>
                  <a:t>Vô số.	</a:t>
                </a:r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Ⓓ</a:t>
                </a:r>
                <a:r>
                  <a:rPr lang="en-US" sz="3200" b="1"/>
                  <a:t>.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3200"/>
                  <a:t>.</a:t>
                </a:r>
                <a:endParaRPr lang="vi-VN" sz="3200"/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Clr>
                    <a:srgbClr val="0000FF"/>
                  </a:buClr>
                  <a:tabLst>
                    <a:tab pos="629920" algn="l"/>
                  </a:tabLst>
                </a:pPr>
                <a:endParaRPr lang="vi-VN" sz="3200"/>
              </a:p>
              <a:p>
                <a:pPr lvl="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tabLst>
                    <a:tab pos="629920" algn="l"/>
                  </a:tabLst>
                </a:pPr>
                <a:endParaRPr lang="vi-VN" sz="32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871801"/>
                <a:ext cx="8763668" cy="2369652"/>
              </a:xfrm>
              <a:prstGeom prst="rect">
                <a:avLst/>
              </a:prstGeom>
              <a:blipFill>
                <a:blip r:embed="rId5"/>
                <a:stretch>
                  <a:fillRect l="-833" t="-5371" r="-1944" b="-5627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3262923"/>
                <a:ext cx="8763668" cy="3478351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3000" b="1" i="1">
                    <a:solidFill>
                      <a:srgbClr val="0000CC"/>
                    </a:solidFill>
                  </a:rPr>
                  <a:t>Giải: </a:t>
                </a:r>
                <a:r>
                  <a:rPr lang="en-US" sz="3000"/>
                  <a:t>Tập xác định: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−∞;−3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3000" i="1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;+∞</m:t>
                        </m:r>
                      </m:e>
                    </m:d>
                  </m:oMath>
                </a14:m>
                <a:r>
                  <a:rPr lang="en-US" sz="3000"/>
                  <a:t>.</a:t>
                </a:r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/>
                  <a:t>Ta có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3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</m:e>
                          <m:sup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/>
                  <a:t>Hàm số đồng biến trên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−∞;−6</m:t>
                        </m:r>
                      </m:e>
                    </m:d>
                  </m:oMath>
                </a14:m>
                <a:endParaRPr lang="en-US" sz="3000" i="1"/>
              </a:p>
              <a:p>
                <a:pPr algn="l"/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&amp;3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−2&gt;0</m:t>
                            </m:r>
                          </m:e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&amp;−6≤−3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eqArr>
                      </m:e>
                    </m:d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f>
                              <m:f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≤2</m:t>
                            </m:r>
                          </m:e>
                        </m:eqArr>
                      </m:e>
                    </m:d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f>
                      <m:f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≤2</m:t>
                    </m:r>
                  </m:oMath>
                </a14:m>
                <a:r>
                  <a:rPr lang="en-US" sz="3000"/>
                  <a:t>.</a:t>
                </a:r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/>
                  <a:t>Mà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3000"/>
                  <a:t> nguyên nên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1;2</m:t>
                        </m:r>
                      </m:e>
                    </m:d>
                  </m:oMath>
                </a14:m>
                <a:r>
                  <a:rPr lang="en-US" sz="3000"/>
                  <a:t>.</a:t>
                </a:r>
                <a:endParaRPr lang="vi-VN" sz="300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3262923"/>
                <a:ext cx="8763668" cy="3478351"/>
              </a:xfrm>
              <a:prstGeom prst="rect">
                <a:avLst/>
              </a:prstGeom>
              <a:blipFill>
                <a:blip r:embed="rId6"/>
                <a:stretch>
                  <a:fillRect l="-1528" t="-3316" r="-1389" b="-6632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47">
            <a:extLst>
              <a:ext uri="{FF2B5EF4-FFF2-40B4-BE49-F238E27FC236}">
                <a16:creationId xmlns:a16="http://schemas.microsoft.com/office/drawing/2014/main" id="{1C337627-8883-423E-B510-0F8BD21083AD}"/>
              </a:ext>
            </a:extLst>
          </p:cNvPr>
          <p:cNvSpPr/>
          <p:nvPr/>
        </p:nvSpPr>
        <p:spPr>
          <a:xfrm>
            <a:off x="972181" y="2625778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11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871801"/>
                <a:ext cx="8763668" cy="2369652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10000"/>
                  </a:lnSpc>
                </a:pPr>
                <a:r>
                  <a:rPr lang="en-US" sz="3200" b="1">
                    <a:solidFill>
                      <a:srgbClr val="0000CC"/>
                    </a:solidFill>
                  </a:rPr>
                  <a:t>Câu 3: </a:t>
                </a:r>
                <a:r>
                  <a:rPr lang="vi-VN" sz="3200"/>
                  <a:t>Cho hàm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vi-VN" sz="3200"/>
                  <a:t>, với m là tham số. Hỏi có bao nhiêu giá trị nguyên của m để hàm số nghịch biến trên khoảng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;+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vi-VN" sz="3200"/>
              </a:p>
              <a:p>
                <a:pPr algn="l">
                  <a:lnSpc>
                    <a:spcPct val="110000"/>
                  </a:lnSpc>
                </a:pPr>
                <a:r>
                  <a:rPr lang="vi-VN" sz="3200" b="1">
                    <a:solidFill>
                      <a:srgbClr val="0000CC"/>
                    </a:solidFill>
                    <a:ea typeface="Yu Gothic" panose="020B0400000000000000" pitchFamily="34" charset="-128"/>
                  </a:rPr>
                  <a:t>Ⓐ</a:t>
                </a:r>
                <a:r>
                  <a:rPr lang="vi-VN" sz="3200" b="1"/>
                  <a:t>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3200" b="1"/>
                  <a:t>.	</a:t>
                </a:r>
                <a:r>
                  <a:rPr lang="vi-VN" sz="3200" b="1"/>
                  <a:t>    </a:t>
                </a:r>
                <a:r>
                  <a:rPr lang="vi-VN" sz="3200" b="1">
                    <a:solidFill>
                      <a:srgbClr val="0000CC"/>
                    </a:solidFill>
                    <a:ea typeface="Yu Gothic" panose="020B0400000000000000" pitchFamily="34" charset="-128"/>
                  </a:rPr>
                  <a:t>Ⓑ</a:t>
                </a:r>
                <a:r>
                  <a:rPr lang="vi-VN" sz="3200" b="1"/>
                  <a:t>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3200" b="1"/>
                  <a:t>. 	       </a:t>
                </a:r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Ⓒ</a:t>
                </a:r>
                <a:r>
                  <a:rPr lang="en-US" sz="3200" b="1"/>
                  <a:t>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3200" b="1"/>
                  <a:t>	</a:t>
                </a:r>
                <a:r>
                  <a:rPr lang="vi-VN" sz="3200" b="1"/>
                  <a:t>          </a:t>
                </a:r>
                <a:r>
                  <a:rPr lang="vi-VN" sz="3200" b="1">
                    <a:solidFill>
                      <a:srgbClr val="0000CC"/>
                    </a:solidFill>
                    <a:ea typeface="Yu Gothic" panose="020B0400000000000000" pitchFamily="34" charset="-128"/>
                  </a:rPr>
                  <a:t>Ⓓ</a:t>
                </a:r>
                <a:r>
                  <a:rPr lang="vi-VN" sz="3200" b="1"/>
                  <a:t>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3200"/>
                  <a:t>.</a:t>
                </a:r>
                <a:endParaRPr lang="vi-VN" sz="3200"/>
              </a:p>
              <a:p>
                <a:pPr algn="just">
                  <a:lnSpc>
                    <a:spcPct val="115000"/>
                  </a:lnSpc>
                  <a:spcBef>
                    <a:spcPts val="600"/>
                  </a:spcBef>
                  <a:buClr>
                    <a:srgbClr val="0000FF"/>
                  </a:buClr>
                  <a:tabLst>
                    <a:tab pos="629920" algn="l"/>
                  </a:tabLst>
                </a:pPr>
                <a:endParaRPr lang="vi-VN" sz="3200"/>
              </a:p>
              <a:p>
                <a:pPr lvl="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FF"/>
                  </a:buClr>
                  <a:tabLst>
                    <a:tab pos="629920" algn="l"/>
                  </a:tabLst>
                </a:pPr>
                <a:endParaRPr lang="vi-VN" sz="320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871801"/>
                <a:ext cx="8763668" cy="2369652"/>
              </a:xfrm>
              <a:prstGeom prst="rect">
                <a:avLst/>
              </a:prstGeom>
              <a:blipFill>
                <a:blip r:embed="rId5"/>
                <a:stretch>
                  <a:fillRect l="-1528" t="-2558" r="-833" b="-1023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166" y="3262923"/>
                <a:ext cx="8763668" cy="3478351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 b="1">
                    <a:solidFill>
                      <a:srgbClr val="0000CC"/>
                    </a:solidFill>
                  </a:rPr>
                  <a:t>Giải: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3000"/>
                  <a:t>.</a:t>
                </a:r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/>
                  <a:t>Hàm số nghịch biến trên</a:t>
                </a:r>
                <a:r>
                  <a:rPr lang="en-US" sz="3000" b="1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;+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3000"/>
                  <a:t> khi</a:t>
                </a:r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/>
                  <a:t>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;+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en-US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3000"/>
                  <a:t>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{"/>
                        <m:endChr m:val="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𝛥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d>
                              <m:d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d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;−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3000"/>
                  <a:t>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3000"/>
                  <a:t> có 7 giá trị nguyên của m thỏa mãn.</a:t>
                </a:r>
                <a:endParaRPr lang="vi-VN" sz="300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6" y="3262923"/>
                <a:ext cx="8763668" cy="3478351"/>
              </a:xfrm>
              <a:prstGeom prst="rect">
                <a:avLst/>
              </a:prstGeom>
              <a:blipFill>
                <a:blip r:embed="rId6"/>
                <a:stretch>
                  <a:fillRect l="-1319" t="-3316" b="-8028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 47">
            <a:extLst>
              <a:ext uri="{FF2B5EF4-FFF2-40B4-BE49-F238E27FC236}">
                <a16:creationId xmlns:a16="http://schemas.microsoft.com/office/drawing/2014/main" id="{AFAD655F-64C4-405C-A24C-7A2739F827D1}"/>
              </a:ext>
            </a:extLst>
          </p:cNvPr>
          <p:cNvSpPr/>
          <p:nvPr/>
        </p:nvSpPr>
        <p:spPr>
          <a:xfrm>
            <a:off x="4937166" y="2616997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1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0" y="6597294"/>
            <a:ext cx="2775439" cy="2957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A3B308-E47E-4CB2-A006-427865E4CA19}"/>
              </a:ext>
            </a:extLst>
          </p:cNvPr>
          <p:cNvGrpSpPr/>
          <p:nvPr/>
        </p:nvGrpSpPr>
        <p:grpSpPr>
          <a:xfrm>
            <a:off x="1586516" y="78178"/>
            <a:ext cx="6108694" cy="767639"/>
            <a:chOff x="2043534" y="1666069"/>
            <a:chExt cx="5970969" cy="7676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926AFA-5B5D-4200-9D1B-383130E2837E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27" name="AutoShape 43">
                <a:extLst>
                  <a:ext uri="{FF2B5EF4-FFF2-40B4-BE49-F238E27FC236}">
                    <a16:creationId xmlns:a16="http://schemas.microsoft.com/office/drawing/2014/main" id="{6BAD69A7-64DD-496C-B656-5035B46FDC3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00CC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F0794D27-4927-40A8-9138-D278A43CBB4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26098" y="1793685"/>
                <a:ext cx="5870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②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53F2E08-0AFD-400F-B73E-C548F3BD2934}"/>
                </a:ext>
              </a:extLst>
            </p:cNvPr>
            <p:cNvSpPr/>
            <p:nvPr/>
          </p:nvSpPr>
          <p:spPr>
            <a:xfrm>
              <a:off x="2801151" y="1666069"/>
              <a:ext cx="5213352" cy="767639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96000">
                  <a:schemeClr val="accent4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Text Box 44">
              <a:extLst>
                <a:ext uri="{FF2B5EF4-FFF2-40B4-BE49-F238E27FC236}">
                  <a16:creationId xmlns:a16="http://schemas.microsoft.com/office/drawing/2014/main" id="{C92178C3-BDA1-4B01-9144-4FC0B8F2355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3" y="1737273"/>
              <a:ext cx="50372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Phân dạng bài tập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B6B2E70-14B8-4198-8BCD-0D4CDF07454D}"/>
              </a:ext>
            </a:extLst>
          </p:cNvPr>
          <p:cNvSpPr txBox="1">
            <a:spLocks/>
          </p:cNvSpPr>
          <p:nvPr/>
        </p:nvSpPr>
        <p:spPr>
          <a:xfrm>
            <a:off x="200146" y="1613051"/>
            <a:ext cx="8858831" cy="4875126"/>
          </a:xfrm>
          <a:prstGeom prst="rect">
            <a:avLst/>
          </a:prstGeom>
          <a:solidFill>
            <a:srgbClr val="CCECFF"/>
          </a:solidFill>
          <a:ln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800" b="1" i="1">
                <a:sym typeface="Wingdings" panose="05000000000000000000" pitchFamily="2" charset="2"/>
              </a:rPr>
              <a:t></a:t>
            </a:r>
            <a:r>
              <a:rPr lang="en-US" sz="2800" b="1" i="1"/>
              <a:t>.</a:t>
            </a:r>
            <a:r>
              <a:rPr lang="en-US" sz="2800"/>
              <a:t> </a:t>
            </a:r>
            <a:r>
              <a:rPr lang="en-US" sz="2800" b="1" i="1" u="sng">
                <a:solidFill>
                  <a:srgbClr val="FF0000"/>
                </a:solidFill>
              </a:rPr>
              <a:t>Ghi nhớ</a:t>
            </a:r>
            <a:r>
              <a:rPr lang="en-US" sz="2800"/>
              <a:t>:</a:t>
            </a:r>
            <a:endParaRPr lang="en-US" sz="2800">
              <a:sym typeface="Wingdings 2" panose="05020102010507070707" pitchFamily="18" charset="2"/>
            </a:endParaRPr>
          </a:p>
          <a:p>
            <a:pPr algn="l">
              <a:lnSpc>
                <a:spcPct val="100000"/>
              </a:lnSpc>
            </a:pPr>
            <a:r>
              <a:rPr lang="en-US" sz="2800">
                <a:sym typeface="Wingdings 2" panose="05020102010507070707" pitchFamily="18" charset="2"/>
              </a:rPr>
              <a:t></a:t>
            </a:r>
            <a:r>
              <a:rPr lang="en-US" sz="2800"/>
              <a:t>. Đồ thị hàm số </a:t>
            </a:r>
            <a:r>
              <a:rPr lang="en-US" sz="2800" i="1"/>
              <a:t>y= f’(x)  </a:t>
            </a:r>
            <a:r>
              <a:rPr lang="en-US" sz="2800"/>
              <a:t>nằm phía trên trục ox  trên  khoảng (a;b). Suy ra hàm số </a:t>
            </a:r>
            <a:r>
              <a:rPr lang="en-US" sz="2800" i="1"/>
              <a:t>y= f</a:t>
            </a:r>
            <a:r>
              <a:rPr lang="en-US" sz="2800"/>
              <a:t> </a:t>
            </a:r>
            <a:r>
              <a:rPr lang="en-US" sz="2800" i="1"/>
              <a:t>(x) </a:t>
            </a:r>
            <a:r>
              <a:rPr lang="en-US" sz="2800"/>
              <a:t>đồng biến trên (a;b)</a:t>
            </a:r>
            <a:endParaRPr lang="vi-VN" sz="2800"/>
          </a:p>
          <a:p>
            <a:pPr algn="l">
              <a:lnSpc>
                <a:spcPct val="100000"/>
              </a:lnSpc>
            </a:pPr>
            <a:r>
              <a:rPr lang="en-US" sz="2800">
                <a:sym typeface="Wingdings 2" panose="05020102010507070707" pitchFamily="18" charset="2"/>
              </a:rPr>
              <a:t></a:t>
            </a:r>
            <a:r>
              <a:rPr lang="en-US" sz="2800"/>
              <a:t>. Đồ thị hàm số </a:t>
            </a:r>
            <a:r>
              <a:rPr lang="en-US" sz="2800" i="1"/>
              <a:t> y=</a:t>
            </a:r>
            <a:r>
              <a:rPr lang="en-US" sz="2800"/>
              <a:t> </a:t>
            </a:r>
            <a:r>
              <a:rPr lang="en-US" sz="2800" i="1"/>
              <a:t>f’(x)  </a:t>
            </a:r>
            <a:r>
              <a:rPr lang="en-US" sz="2800"/>
              <a:t>nằm phía dưới trục ox trong khoảng (a;b). Suy ra hàm số </a:t>
            </a:r>
            <a:r>
              <a:rPr lang="en-US" sz="2800" i="1"/>
              <a:t>y=</a:t>
            </a:r>
            <a:r>
              <a:rPr lang="en-US" sz="2800"/>
              <a:t> </a:t>
            </a:r>
            <a:r>
              <a:rPr lang="en-US" sz="2800" i="1"/>
              <a:t>f(x) </a:t>
            </a:r>
            <a:r>
              <a:rPr lang="en-US" sz="2800"/>
              <a:t>  nghịch biến trên (a;b)</a:t>
            </a:r>
            <a:endParaRPr lang="vi-VN" sz="2800"/>
          </a:p>
          <a:p>
            <a:pPr algn="l">
              <a:lnSpc>
                <a:spcPct val="100000"/>
              </a:lnSpc>
            </a:pPr>
            <a:r>
              <a:rPr lang="en-US" sz="2800" b="1">
                <a:sym typeface="Wingdings 2" panose="05020102010507070707" pitchFamily="18" charset="2"/>
              </a:rPr>
              <a:t></a:t>
            </a:r>
            <a:r>
              <a:rPr lang="en-US" sz="2800"/>
              <a:t>. Nếu cho đồ thị hàm số </a:t>
            </a:r>
            <a:r>
              <a:rPr lang="en-US" sz="2800" i="1"/>
              <a:t>y=</a:t>
            </a:r>
            <a:r>
              <a:rPr lang="en-US" sz="2800"/>
              <a:t> </a:t>
            </a:r>
            <a:r>
              <a:rPr lang="en-US" sz="2800" i="1"/>
              <a:t>f’(x)  </a:t>
            </a:r>
            <a:r>
              <a:rPr lang="en-US" sz="2800"/>
              <a:t>mà hỏi sự biến thiên của hàm số hợp</a:t>
            </a:r>
            <a:r>
              <a:rPr lang="en-US" sz="2800" i="1"/>
              <a:t> y=</a:t>
            </a:r>
            <a:r>
              <a:rPr lang="en-US" sz="2800"/>
              <a:t> </a:t>
            </a:r>
            <a:r>
              <a:rPr lang="en-US" sz="2800" i="1"/>
              <a:t>f(u) </a:t>
            </a:r>
            <a:r>
              <a:rPr lang="en-US" sz="2800"/>
              <a:t>thì sử dụng đạo hàm của hàm số hợp và xét dấu hàm số</a:t>
            </a:r>
            <a:r>
              <a:rPr lang="en-US" sz="2800" i="1"/>
              <a:t> y=</a:t>
            </a:r>
            <a:r>
              <a:rPr lang="en-US" sz="2800"/>
              <a:t> </a:t>
            </a:r>
            <a:r>
              <a:rPr lang="en-US" sz="2800" i="1"/>
              <a:t>f’(u) </a:t>
            </a:r>
            <a:endParaRPr lang="vi-VN" sz="2800"/>
          </a:p>
          <a:p>
            <a:pPr algn="l">
              <a:lnSpc>
                <a:spcPct val="100000"/>
              </a:lnSpc>
            </a:pPr>
            <a:endParaRPr lang="vi-VN" sz="3000"/>
          </a:p>
          <a:p>
            <a:pPr algn="l">
              <a:lnSpc>
                <a:spcPct val="120000"/>
              </a:lnSpc>
            </a:pPr>
            <a:endParaRPr lang="vi-VN" sz="300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C4001-5265-4424-B0DF-BDB99D0AD789}"/>
              </a:ext>
            </a:extLst>
          </p:cNvPr>
          <p:cNvGrpSpPr/>
          <p:nvPr/>
        </p:nvGrpSpPr>
        <p:grpSpPr>
          <a:xfrm>
            <a:off x="-1312239" y="1992340"/>
            <a:ext cx="9144002" cy="5329684"/>
            <a:chOff x="-1059316" y="1014150"/>
            <a:chExt cx="9144002" cy="5329684"/>
          </a:xfrm>
        </p:grpSpPr>
        <p:pic>
          <p:nvPicPr>
            <p:cNvPr id="12" name="Picture 345" descr="shadow_1_m">
              <a:extLst>
                <a:ext uri="{FF2B5EF4-FFF2-40B4-BE49-F238E27FC236}">
                  <a16:creationId xmlns:a16="http://schemas.microsoft.com/office/drawing/2014/main" id="{063BD3FB-AA07-486F-B6DE-3483EC8B2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r="61411"/>
            <a:stretch>
              <a:fillRect/>
            </a:stretch>
          </p:blipFill>
          <p:spPr bwMode="gray">
            <a:xfrm flipH="1">
              <a:off x="419251" y="1014150"/>
              <a:ext cx="67637" cy="5329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45" descr="shadow_1_m">
              <a:extLst>
                <a:ext uri="{FF2B5EF4-FFF2-40B4-BE49-F238E27FC236}">
                  <a16:creationId xmlns:a16="http://schemas.microsoft.com/office/drawing/2014/main" id="{C435ECC4-6C53-4CCB-9153-7308B52D5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r="61411"/>
            <a:stretch>
              <a:fillRect/>
            </a:stretch>
          </p:blipFill>
          <p:spPr bwMode="gray">
            <a:xfrm rot="16200000" flipH="1">
              <a:off x="3489825" y="1078573"/>
              <a:ext cx="45719" cy="9144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08EAE00-B9A4-493B-AA33-D8278B8FB25D}"/>
              </a:ext>
            </a:extLst>
          </p:cNvPr>
          <p:cNvSpPr txBox="1">
            <a:spLocks/>
          </p:cNvSpPr>
          <p:nvPr/>
        </p:nvSpPr>
        <p:spPr>
          <a:xfrm>
            <a:off x="0" y="993424"/>
            <a:ext cx="8858831" cy="584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kern="1200">
                <a:solidFill>
                  <a:srgbClr val="000066"/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800" kern="1200">
                <a:solidFill>
                  <a:schemeClr val="bg1">
                    <a:lumMod val="95000"/>
                  </a:schemeClr>
                </a:solidFill>
                <a:latin typeface="Chu Van An" panose="02020603050405020304" pitchFamily="18" charset="0"/>
                <a:ea typeface="+mn-ea"/>
                <a:cs typeface="Chu Van 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" panose="020B0400000000000000" pitchFamily="34" charset="-128"/>
                <a:ea typeface="Yu Gothic" panose="020B0400000000000000" pitchFamily="34" charset="-128"/>
              </a:rPr>
              <a:t>➄</a:t>
            </a:r>
            <a:r>
              <a:rPr lang="en-US" sz="3200" b="1">
                <a:latin typeface="Yu Gothic" panose="020B0400000000000000" pitchFamily="34" charset="-128"/>
                <a:ea typeface="Yu Gothic" panose="020B0400000000000000" pitchFamily="34" charset="-128"/>
                <a:sym typeface="Wingdings 2"/>
              </a:rPr>
              <a:t>. </a:t>
            </a:r>
            <a:r>
              <a:rPr lang="en-US" sz="32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Dạng 5. </a:t>
            </a:r>
            <a:r>
              <a:rPr lang="en-US" sz="3200" b="1">
                <a:solidFill>
                  <a:srgbClr val="C00000"/>
                </a:solidFill>
              </a:rPr>
              <a:t>Bài toán cho đồ thị đạo hàm </a:t>
            </a:r>
            <a:endParaRPr lang="vi-VN" sz="3200">
              <a:solidFill>
                <a:srgbClr val="C00000"/>
              </a:solidFill>
            </a:endParaRPr>
          </a:p>
          <a:p>
            <a:pPr algn="l"/>
            <a:endParaRPr lang="vi-VN" sz="3200"/>
          </a:p>
        </p:txBody>
      </p:sp>
    </p:spTree>
    <p:extLst>
      <p:ext uri="{BB962C8B-B14F-4D97-AF65-F5344CB8AC3E}">
        <p14:creationId xmlns:p14="http://schemas.microsoft.com/office/powerpoint/2010/main" val="1977382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2870" y="961050"/>
                <a:ext cx="8953834" cy="2837815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vi-VN" sz="3200" b="1" u="sng">
                    <a:solidFill>
                      <a:srgbClr val="0000CC"/>
                    </a:solidFill>
                  </a:rPr>
                  <a:t>Câu 1: </a:t>
                </a:r>
                <a:r>
                  <a:rPr lang="vi-VN" sz="3200"/>
                  <a:t>Cho hàm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vi-VN" sz="3200"/>
                  <a:t>. Hàm số </a:t>
                </a:r>
                <a:r>
                  <a:rPr lang="en-US" sz="3200" i="1"/>
                  <a:t>y=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vi-VN" sz="3200"/>
                  <a:t>có đồ thị như hình bên. Hàm số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vi-VN" sz="3200"/>
                  <a:t> đồng biến trên khoảng:</a:t>
                </a:r>
              </a:p>
              <a:p>
                <a:pPr algn="l"/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Ⓐ</a:t>
                </a:r>
                <a:r>
                  <a:rPr lang="en-US" sz="3200" b="1"/>
                  <a:t>.</a:t>
                </a:r>
                <a:r>
                  <a:rPr lang="en-US" sz="32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3200"/>
                  <a:t>.	     </a:t>
                </a:r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Ⓑ</a:t>
                </a:r>
                <a:r>
                  <a:rPr lang="en-US" sz="3200" b="1"/>
                  <a:t>.</a:t>
                </a:r>
                <a:r>
                  <a:rPr lang="en-US" sz="32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;+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3200"/>
                  <a:t>.   </a:t>
                </a:r>
              </a:p>
              <a:p>
                <a:pPr algn="l"/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Ⓒ</a:t>
                </a:r>
                <a:r>
                  <a:rPr lang="en-US" sz="3200" b="1"/>
                  <a:t>.</a:t>
                </a:r>
                <a:r>
                  <a:rPr lang="en-US" sz="32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3200"/>
                  <a:t>.   </a:t>
                </a:r>
                <a:r>
                  <a:rPr lang="en-US" sz="32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Ⓓ</a:t>
                </a:r>
                <a:r>
                  <a:rPr lang="en-US" sz="3200" b="1"/>
                  <a:t>.</a:t>
                </a:r>
                <a:r>
                  <a:rPr lang="en-US" sz="32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3200"/>
                  <a:t>.</a:t>
                </a:r>
                <a:endParaRPr lang="vi-VN" sz="320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70" y="961050"/>
                <a:ext cx="8953834" cy="2837815"/>
              </a:xfrm>
              <a:prstGeom prst="rect">
                <a:avLst/>
              </a:prstGeom>
              <a:blipFill>
                <a:blip r:embed="rId5"/>
                <a:stretch>
                  <a:fillRect l="-1700" t="-3212" r="-1292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2982" y="3815065"/>
                <a:ext cx="8980074" cy="2956493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  <a:tabLst>
                    <a:tab pos="5397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vi-VN" sz="3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vi-VN" sz="3000" b="1" i="1">
                              <a:solidFill>
                                <a:srgbClr val="0000CC"/>
                              </a:solidFill>
                            </a:rPr>
                            <m:t>Gi</m:t>
                          </m:r>
                          <m:r>
                            <m:rPr>
                              <m:nor/>
                            </m:rPr>
                            <a:rPr lang="vi-VN" sz="3000" b="1" i="1">
                              <a:solidFill>
                                <a:srgbClr val="0000CC"/>
                              </a:solidFill>
                            </a:rPr>
                            <m:t>ả</m:t>
                          </m:r>
                          <m:r>
                            <m:rPr>
                              <m:nor/>
                            </m:rPr>
                            <a:rPr lang="vi-VN" sz="3000" b="1" i="1">
                              <a:solidFill>
                                <a:srgbClr val="0000CC"/>
                              </a:solidFill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vi-VN" sz="3000" b="1" i="1">
                              <a:solidFill>
                                <a:srgbClr val="0000CC"/>
                              </a:solidFill>
                            </a:rPr>
                            <m:t> : </m:t>
                          </m:r>
                          <m:d>
                            <m:dPr>
                              <m:ctrlPr>
                                <a:rPr lang="vi-VN" sz="3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vi-VN" sz="3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3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vi-VN" sz="3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3000" i="1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000" i="1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vi-VN" sz="3000"/>
              </a:p>
              <a:p>
                <a:pPr marL="457200" indent="-4572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3000"/>
                  <a:t>Hàm số đồng biến khi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vi-VN" sz="3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3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3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000" b="0" i="1">
                  <a:latin typeface="Cambria Math" panose="02040503050406030204" pitchFamily="18" charset="0"/>
                </a:endParaRPr>
              </a:p>
              <a:p>
                <a:pPr algn="l"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["/>
                        <m:endChr m:val="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&lt;−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eqArr>
                      </m:e>
                    </m:d>
                    <m:r>
                      <a:rPr lang="en-US" sz="3000" i="1"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["/>
                        <m:endChr m:val=""/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vi-VN" sz="3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e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3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3000"/>
                  <a:t>.</a:t>
                </a:r>
                <a:endParaRPr lang="vi-VN" sz="300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82" y="3815065"/>
                <a:ext cx="8980074" cy="2956493"/>
              </a:xfrm>
              <a:prstGeom prst="rect">
                <a:avLst/>
              </a:prstGeom>
              <a:blipFill>
                <a:blip r:embed="rId6"/>
                <a:stretch>
                  <a:fillRect l="-1288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F2C2C2C-AAD8-4623-A8D3-940A05B792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7539" y="1922212"/>
            <a:ext cx="2874409" cy="1840057"/>
          </a:xfrm>
          <a:prstGeom prst="rect">
            <a:avLst/>
          </a:prstGeom>
        </p:spPr>
      </p:pic>
      <p:sp>
        <p:nvSpPr>
          <p:cNvPr id="18" name="Freeform 47">
            <a:extLst>
              <a:ext uri="{FF2B5EF4-FFF2-40B4-BE49-F238E27FC236}">
                <a16:creationId xmlns:a16="http://schemas.microsoft.com/office/drawing/2014/main" id="{0AC78496-1D1B-48E7-B5B7-B63B42075936}"/>
              </a:ext>
            </a:extLst>
          </p:cNvPr>
          <p:cNvSpPr/>
          <p:nvPr/>
        </p:nvSpPr>
        <p:spPr>
          <a:xfrm>
            <a:off x="272052" y="3011393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43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1DD8-A731-469A-BB09-5E7BA9C6C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8" y="6745183"/>
            <a:ext cx="3903108" cy="79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CD3442-55B7-44D2-8B0C-A48AFFBF4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71" y="6597294"/>
            <a:ext cx="2775439" cy="2957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6102" y="902507"/>
                <a:ext cx="8953834" cy="3161891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3000" b="1" u="sng">
                    <a:solidFill>
                      <a:srgbClr val="0000CC"/>
                    </a:solidFill>
                  </a:rPr>
                  <a:t>Câu 2: </a:t>
                </a:r>
                <a:r>
                  <a:rPr lang="x-none" sz="3000"/>
                  <a:t>Cho hàm số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none" sz="3000"/>
                  <a:t>, hàm số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none" sz="3000"/>
                  <a:t>liên tục trên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x-none" sz="3000"/>
                  <a:t> và có đồ thị như hình vẽ bên. Bất phương trình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x-none" sz="3000"/>
                  <a:t>  nghiệm </a:t>
                </a:r>
                <a:endParaRPr lang="en-US" sz="3000"/>
              </a:p>
              <a:p>
                <a:pPr algn="l"/>
                <a:r>
                  <a:rPr lang="x-none" sz="3000"/>
                  <a:t>đúng với mọi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</m:oMath>
                </a14:m>
                <a:r>
                  <a:rPr lang="x-none" sz="3000"/>
                  <a:t> khi và chỉ khi</a:t>
                </a:r>
                <a:endParaRPr lang="vi-VN" sz="3000"/>
              </a:p>
              <a:p>
                <a:pPr algn="l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>
                        <a:solidFill>
                          <a:srgbClr val="0000CC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rPr>
                      <m:t>Ⓐ</m:t>
                    </m:r>
                    <m:r>
                      <a:rPr lang="en-US" sz="3000" b="1" i="0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x-none" sz="3000"/>
                  <a:t>.</a:t>
                </a:r>
                <a:r>
                  <a:rPr lang="en-US" sz="3000"/>
                  <a:t>    </a:t>
                </a:r>
                <a:r>
                  <a:rPr lang="x-none" sz="30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Ⓑ</a:t>
                </a:r>
                <a:r>
                  <a:rPr lang="x-none" sz="3000" b="1"/>
                  <a:t>.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x-none" sz="3000"/>
                  <a:t>.	</a:t>
                </a:r>
                <a:endParaRPr lang="en-US" sz="3000"/>
              </a:p>
              <a:p>
                <a:pPr algn="l"/>
                <a:r>
                  <a:rPr lang="x-none" sz="30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Ⓒ</a:t>
                </a:r>
                <a:r>
                  <a:rPr lang="x-none" sz="3000" b="1"/>
                  <a:t>.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x-none" sz="3000"/>
                  <a:t>.	</a:t>
                </a:r>
                <a:r>
                  <a:rPr lang="en-US" sz="3000"/>
                  <a:t>     </a:t>
                </a:r>
                <a:r>
                  <a:rPr lang="x-none" sz="30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Ⓓ</a:t>
                </a:r>
                <a:r>
                  <a:rPr lang="x-none" sz="3000" b="1"/>
                  <a:t>.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x-none" sz="3000"/>
                  <a:t>.</a:t>
                </a:r>
                <a:endParaRPr lang="vi-VN" sz="300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BA1AAD8-E6AD-4AF0-BAF5-8C663EE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02" y="902507"/>
                <a:ext cx="8953834" cy="3161891"/>
              </a:xfrm>
              <a:prstGeom prst="rect">
                <a:avLst/>
              </a:prstGeom>
              <a:blipFill>
                <a:blip r:embed="rId5"/>
                <a:stretch>
                  <a:fillRect l="-1496" t="-2687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2982" y="4135714"/>
                <a:ext cx="8980074" cy="2540752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3000" b="1">
                    <a:solidFill>
                      <a:srgbClr val="0000CC"/>
                    </a:solidFill>
                  </a:rPr>
                  <a:t>Giải: </a:t>
                </a:r>
                <a:r>
                  <a:rPr lang="x-none" sz="3000"/>
                  <a:t>Ta có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,  ∀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</m:oMath>
                </a14:m>
                <a:endParaRPr lang="en-US" sz="3000" i="1"/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x-none" sz="3000" i="1">
                          <a:latin typeface="Cambria Math" panose="02040503050406030204" pitchFamily="18" charset="0"/>
                        </a:rPr>
                        <m:t>⇔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x-none" sz="3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x-none" sz="3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,  ∀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x-none" sz="3000" i="1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ctrlPr>
                            <a:rPr lang="vi-VN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x-none" sz="3000" i="1">
                              <a:latin typeface="Cambria Math" panose="02040503050406030204" pitchFamily="18" charset="0"/>
                            </a:rPr>
                            <m:t>0;2</m:t>
                          </m:r>
                        </m:e>
                      </m:d>
                      <m:r>
                        <a:rPr lang="x-none" sz="3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x-none" sz="3000"/>
                  <a:t>Xét hàm số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x-none" sz="3000"/>
                  <a:t> trên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x-none" sz="3000"/>
                  <a:t> </a:t>
                </a:r>
                <a:endParaRPr lang="en-US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x-none" sz="3000"/>
                  <a:t>Ta có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−1.</m:t>
                    </m:r>
                  </m:oMath>
                </a14:m>
                <a:r>
                  <a:rPr lang="x-none" sz="3000"/>
                  <a:t> </a:t>
                </a:r>
                <a:endParaRPr lang="vi-VN" sz="30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x-none" sz="3000"/>
                  <a:t>Dựa vào đồ thị ta có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&lt;1,  ∀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x-none" sz="3000"/>
                  <a:t> </a:t>
                </a:r>
                <a:endParaRPr lang="vi-VN" sz="300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F2CF482-00D8-40F6-BEEF-D3897383A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82" y="4135714"/>
                <a:ext cx="8980074" cy="2540752"/>
              </a:xfrm>
              <a:prstGeom prst="rect">
                <a:avLst/>
              </a:prstGeom>
              <a:blipFill>
                <a:blip r:embed="rId6"/>
                <a:stretch>
                  <a:fillRect l="-1492" t="-4535" b="-9308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68F7F9D-2953-44E4-AD2F-50BD324E32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954" y="1916538"/>
            <a:ext cx="2659982" cy="200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71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uiExpand="1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241C983-C9E7-455D-9680-2D77A4CADEDE}"/>
              </a:ext>
            </a:extLst>
          </p:cNvPr>
          <p:cNvGrpSpPr/>
          <p:nvPr/>
        </p:nvGrpSpPr>
        <p:grpSpPr>
          <a:xfrm>
            <a:off x="1676194" y="45521"/>
            <a:ext cx="5985654" cy="767639"/>
            <a:chOff x="2043534" y="1666069"/>
            <a:chExt cx="7171257" cy="76763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6F3DA54-B4CE-447F-9EB7-CC7739FFDAD4}"/>
                </a:ext>
              </a:extLst>
            </p:cNvPr>
            <p:cNvGrpSpPr/>
            <p:nvPr/>
          </p:nvGrpSpPr>
          <p:grpSpPr>
            <a:xfrm>
              <a:off x="2043534" y="1706989"/>
              <a:ext cx="738457" cy="685800"/>
              <a:chOff x="2043534" y="1706989"/>
              <a:chExt cx="738457" cy="685800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D850B0A9-F501-47DE-8E14-D2F4148A20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43534" y="1706989"/>
                <a:ext cx="738457" cy="685800"/>
              </a:xfrm>
              <a:prstGeom prst="diamond">
                <a:avLst/>
              </a:prstGeom>
              <a:solidFill>
                <a:srgbClr val="00206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3200"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  <p:sp>
            <p:nvSpPr>
              <p:cNvPr id="17" name="Text Box 45">
                <a:extLst>
                  <a:ext uri="{FF2B5EF4-FFF2-40B4-BE49-F238E27FC236}">
                    <a16:creationId xmlns:a16="http://schemas.microsoft.com/office/drawing/2014/main" id="{623691F6-73A6-4CE4-A315-EF189120F75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2103380" y="1779719"/>
                <a:ext cx="59361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vi-VN" sz="3200" b="1">
                    <a:solidFill>
                      <a:schemeClr val="bg1"/>
                    </a:solidFill>
                    <a:latin typeface="Yu Mincho" panose="02020400000000000000" pitchFamily="18" charset="-128"/>
                    <a:ea typeface="Yu Mincho" panose="02020400000000000000" pitchFamily="18" charset="-128"/>
                    <a:cs typeface="Chu Van An" panose="02020603050405020304" pitchFamily="18" charset="0"/>
                  </a:rPr>
                  <a:t>③</a:t>
                </a:r>
                <a:endParaRPr lang="en-US" altLang="vi-VN" sz="3200" b="1">
                  <a:solidFill>
                    <a:schemeClr val="bg1"/>
                  </a:solidFill>
                  <a:latin typeface="Chu Van An" panose="02020603050405020304" pitchFamily="18" charset="0"/>
                  <a:cs typeface="Chu Van An" panose="02020603050405020304" pitchFamily="18" charset="0"/>
                </a:endParaRP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30B49B-9E47-4CAA-B116-74D28E949111}"/>
                </a:ext>
              </a:extLst>
            </p:cNvPr>
            <p:cNvSpPr/>
            <p:nvPr/>
          </p:nvSpPr>
          <p:spPr>
            <a:xfrm>
              <a:off x="2801152" y="1666069"/>
              <a:ext cx="6413639" cy="767639"/>
            </a:xfrm>
            <a:prstGeom prst="roundRect">
              <a:avLst/>
            </a:prstGeom>
            <a:gradFill flip="none" rotWithShape="1">
              <a:gsLst>
                <a:gs pos="37000">
                  <a:schemeClr val="accent5">
                    <a:lumMod val="0"/>
                    <a:lumOff val="100000"/>
                  </a:schemeClr>
                </a:gs>
                <a:gs pos="95000">
                  <a:schemeClr val="accent4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 Box 44">
              <a:extLst>
                <a:ext uri="{FF2B5EF4-FFF2-40B4-BE49-F238E27FC236}">
                  <a16:creationId xmlns:a16="http://schemas.microsoft.com/office/drawing/2014/main" id="{827B5D14-BACE-48C7-B917-B65E68D9C7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977212" y="1737273"/>
              <a:ext cx="613359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vi-VN" sz="3200" b="1">
                  <a:solidFill>
                    <a:srgbClr val="0000CC"/>
                  </a:solidFill>
                  <a:latin typeface="Chu Van An" panose="02020603050405020304" pitchFamily="18" charset="0"/>
                  <a:cs typeface="Chu Van An" panose="02020603050405020304" pitchFamily="18" charset="0"/>
                </a:rPr>
                <a:t>Bài tập rèn luyện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18D8A311-0FD6-44E1-A4EA-F26C4967F0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083" y="45522"/>
                <a:ext cx="8953834" cy="2997930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99">
                      <a:lumMod val="45000"/>
                      <a:lumOff val="55000"/>
                    </a:srgbClr>
                  </a:gs>
                  <a:gs pos="100000">
                    <a:srgbClr val="FFFF7B"/>
                  </a:gs>
                  <a:gs pos="100000">
                    <a:srgbClr val="FFFF00"/>
                  </a:gs>
                  <a:gs pos="100000">
                    <a:schemeClr val="accent4">
                      <a:lumMod val="0"/>
                      <a:lumOff val="10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00CC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3000" b="1" u="sng">
                    <a:solidFill>
                      <a:srgbClr val="0000CC"/>
                    </a:solidFill>
                  </a:rPr>
                  <a:t>Câu 2: </a:t>
                </a:r>
                <a:r>
                  <a:rPr lang="x-none" sz="3000"/>
                  <a:t>Cho hàm số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none" sz="3000"/>
                  <a:t>, hàm số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none" sz="3000"/>
                  <a:t>liên tục trên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x-none" sz="3000"/>
                  <a:t> và có đồ thị như hình vẽ bên. Bất phương trình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x-none" sz="3000"/>
                  <a:t>  nghiệm </a:t>
                </a:r>
                <a:endParaRPr lang="en-US" sz="3000"/>
              </a:p>
              <a:p>
                <a:pPr algn="l"/>
                <a:r>
                  <a:rPr lang="x-none" sz="3000"/>
                  <a:t>đúng với mọi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</m:oMath>
                </a14:m>
                <a:r>
                  <a:rPr lang="x-none" sz="3000"/>
                  <a:t> khi và chỉ khi</a:t>
                </a:r>
                <a:endParaRPr lang="vi-VN" sz="3000"/>
              </a:p>
              <a:p>
                <a:pPr algn="l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>
                        <a:solidFill>
                          <a:srgbClr val="0000CC"/>
                        </a:solidFill>
                        <a:latin typeface="Yu Gothic" panose="020B0400000000000000" pitchFamily="34" charset="-128"/>
                        <a:ea typeface="Yu Gothic" panose="020B0400000000000000" pitchFamily="34" charset="-128"/>
                      </a:rPr>
                      <m:t>Ⓐ</m:t>
                    </m:r>
                    <m:r>
                      <a:rPr lang="en-US" sz="3000" b="1" i="0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x-none" sz="3000"/>
                  <a:t>.</a:t>
                </a:r>
                <a:r>
                  <a:rPr lang="en-US" sz="3000"/>
                  <a:t>    </a:t>
                </a:r>
                <a:r>
                  <a:rPr lang="x-none" sz="30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Ⓑ</a:t>
                </a:r>
                <a:r>
                  <a:rPr lang="x-none" sz="3000" b="1"/>
                  <a:t>.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x-none" sz="30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x-none" sz="3000"/>
                  <a:t>.	</a:t>
                </a:r>
                <a:endParaRPr lang="en-US" sz="3000"/>
              </a:p>
              <a:p>
                <a:pPr algn="l"/>
                <a:r>
                  <a:rPr lang="x-none" sz="30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Ⓒ</a:t>
                </a:r>
                <a:r>
                  <a:rPr lang="x-none" sz="3000" b="1"/>
                  <a:t>.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x-none" sz="3000"/>
                  <a:t>.	</a:t>
                </a:r>
                <a:r>
                  <a:rPr lang="en-US" sz="3000"/>
                  <a:t>     </a:t>
                </a:r>
                <a:r>
                  <a:rPr lang="x-none" sz="3000" b="1">
                    <a:solidFill>
                      <a:srgbClr val="0000CC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Ⓓ</a:t>
                </a:r>
                <a:r>
                  <a:rPr lang="x-none" sz="3000" b="1"/>
                  <a:t>. </a:t>
                </a:r>
                <a14:m>
                  <m:oMath xmlns:m="http://schemas.openxmlformats.org/officeDocument/2006/math">
                    <m:r>
                      <a:rPr lang="x-none" sz="3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x-none" sz="3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3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x-none" sz="3000"/>
                  <a:t>.</a:t>
                </a:r>
                <a:endParaRPr lang="vi-VN" sz="3000"/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18D8A311-0FD6-44E1-A4EA-F26C4967F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83" y="45522"/>
                <a:ext cx="8953834" cy="2997930"/>
              </a:xfrm>
              <a:prstGeom prst="rect">
                <a:avLst/>
              </a:prstGeom>
              <a:blipFill>
                <a:blip r:embed="rId3"/>
                <a:stretch>
                  <a:fillRect l="-1565" t="-2834" b="-5466"/>
                </a:stretch>
              </a:blipFill>
              <a:ln>
                <a:solidFill>
                  <a:srgbClr val="0000CC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24D095F4-A1E6-4218-9060-EDA8E06AC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249" y="1164246"/>
            <a:ext cx="2659982" cy="18792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37B105-BC9E-4D6C-95EF-A0717C9A10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" y="7657975"/>
            <a:ext cx="3903108" cy="791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B026A7-3BA5-484A-8DF8-0FE2452D9F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691" y="7510086"/>
            <a:ext cx="2775439" cy="2957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E32275A2-37E9-4C6D-B44E-EA82E0B648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963" y="3084371"/>
                <a:ext cx="8980074" cy="3728107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rgbClr val="FFC000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rgbClr val="000066"/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3800" kern="1200">
                    <a:solidFill>
                      <a:schemeClr val="bg1">
                        <a:lumMod val="95000"/>
                      </a:schemeClr>
                    </a:solidFill>
                    <a:latin typeface="Chu Van An" panose="02020603050405020304" pitchFamily="18" charset="0"/>
                    <a:ea typeface="+mn-ea"/>
                    <a:cs typeface="Chu Van An" panose="02020603050405020304" pitchFamily="18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x-none" sz="2800"/>
                  <a:t>Suy ra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2800" i="1">
                        <a:latin typeface="Cambria Math" panose="02040503050406030204" pitchFamily="18" charset="0"/>
                      </a:rPr>
                      <m:t>&lt;0,  ∀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  <m:r>
                      <a:rPr lang="x-none" sz="28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x-none" sz="2800"/>
                  <a:t> </a:t>
                </a:r>
                <a:endParaRPr lang="en-US" sz="28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x-none" sz="2800"/>
                  <a:t>Do đó </a:t>
                </a:r>
                <a14:m>
                  <m:oMath xmlns:m="http://schemas.openxmlformats.org/officeDocument/2006/math">
                    <m:r>
                      <a:rPr lang="x-none" sz="2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none" sz="2800"/>
                  <a:t> nghịch biến trên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  <m:r>
                      <a:rPr lang="x-none" sz="28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x-none" sz="2800"/>
                  <a:t> </a:t>
                </a:r>
                <a:endParaRPr lang="vi-VN" sz="28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endParaRPr lang="en-US" sz="28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endParaRPr lang="en-US" sz="28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endParaRPr lang="en-US" sz="2800"/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x-none" sz="2800"/>
                  <a:t>Dựa vào bảng biến thiên suy ra</a:t>
                </a:r>
                <a:endParaRPr lang="en-US" sz="2800"/>
              </a:p>
              <a:p>
                <a:pPr algn="l"/>
                <a:r>
                  <a:rPr lang="en-US" sz="2800"/>
                  <a:t>	</a:t>
                </a:r>
                <a:r>
                  <a:rPr lang="x-none" sz="2800"/>
                  <a:t> </a:t>
                </a:r>
                <a14:m>
                  <m:oMath xmlns:m="http://schemas.openxmlformats.org/officeDocument/2006/math">
                    <m:r>
                      <a:rPr lang="x-none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x-none" sz="2800" i="1">
                        <a:latin typeface="Cambria Math" panose="02040503050406030204" pitchFamily="18" charset="0"/>
                      </a:rPr>
                      <m:t>, ∀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0;2</m:t>
                        </m:r>
                      </m:e>
                    </m:d>
                    <m:r>
                      <a:rPr lang="x-none" sz="2800" i="1">
                        <a:latin typeface="Cambria Math" panose="02040503050406030204" pitchFamily="18" charset="0"/>
                      </a:rPr>
                      <m:t>⇔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x-none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vi-V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none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x-none" sz="2800" i="1">
                        <a:latin typeface="Cambria Math" panose="02040503050406030204" pitchFamily="18" charset="0"/>
                      </a:rPr>
                      <m:t>−2.</m:t>
                    </m:r>
                  </m:oMath>
                </a14:m>
                <a:r>
                  <a:rPr lang="x-none" sz="2800"/>
                  <a:t> </a:t>
                </a:r>
                <a:endParaRPr lang="vi-VN" sz="2800"/>
              </a:p>
              <a:p>
                <a:pPr algn="l"/>
                <a:endParaRPr lang="en-US" sz="280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E32275A2-37E9-4C6D-B44E-EA82E0B64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3" y="3084371"/>
                <a:ext cx="8980074" cy="3728107"/>
              </a:xfrm>
              <a:prstGeom prst="rect">
                <a:avLst/>
              </a:prstGeom>
              <a:blipFill>
                <a:blip r:embed="rId7"/>
                <a:stretch>
                  <a:fillRect l="-1152" t="-1954" b="-163"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81515CFE-7B81-4A2F-BC72-84BA29BDF0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830" y="4080656"/>
            <a:ext cx="2075097" cy="15896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7587FB-91D5-4B33-BB76-BD6FB07E13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2406" y="4044520"/>
            <a:ext cx="4342650" cy="1679158"/>
          </a:xfrm>
          <a:prstGeom prst="rect">
            <a:avLst/>
          </a:prstGeom>
        </p:spPr>
      </p:pic>
      <p:sp>
        <p:nvSpPr>
          <p:cNvPr id="25" name="Freeform 47">
            <a:extLst>
              <a:ext uri="{FF2B5EF4-FFF2-40B4-BE49-F238E27FC236}">
                <a16:creationId xmlns:a16="http://schemas.microsoft.com/office/drawing/2014/main" id="{8283BD64-C97C-4EBE-B32D-16548423FD5B}"/>
              </a:ext>
            </a:extLst>
          </p:cNvPr>
          <p:cNvSpPr/>
          <p:nvPr/>
        </p:nvSpPr>
        <p:spPr>
          <a:xfrm>
            <a:off x="259856" y="1969156"/>
            <a:ext cx="261257" cy="417607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38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704A9A-0EF9-4EC6-8FED-0767B7A4D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077" y="0"/>
            <a:ext cx="474784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0990EC-8742-477F-8AB4-93C53C61426E}"/>
              </a:ext>
            </a:extLst>
          </p:cNvPr>
          <p:cNvSpPr txBox="1"/>
          <p:nvPr/>
        </p:nvSpPr>
        <p:spPr>
          <a:xfrm>
            <a:off x="3419337" y="5865527"/>
            <a:ext cx="2886740" cy="369332"/>
          </a:xfrm>
          <a:prstGeom prst="rect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CC"/>
                </a:solidFill>
                <a:latin typeface="Chu Van An" panose="02020603050405020304" pitchFamily="18" charset="0"/>
                <a:cs typeface="Chu Van An" panose="02020603050405020304" pitchFamily="18" charset="0"/>
              </a:rPr>
              <a:t>Zalo chia sẻ: </a:t>
            </a:r>
            <a:r>
              <a:rPr lang="en-US" b="1">
                <a:solidFill>
                  <a:srgbClr val="0000CC"/>
                </a:solidFill>
                <a:latin typeface="HP001 4H Normal" panose="020B0603050302020204" pitchFamily="34" charset="0"/>
              </a:rPr>
              <a:t>0774.860.155</a:t>
            </a:r>
          </a:p>
        </p:txBody>
      </p:sp>
    </p:spTree>
    <p:extLst>
      <p:ext uri="{BB962C8B-B14F-4D97-AF65-F5344CB8AC3E}">
        <p14:creationId xmlns:p14="http://schemas.microsoft.com/office/powerpoint/2010/main" val="1038746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793</TotalTime>
  <Words>2215</Words>
  <Application>Microsoft Office PowerPoint</Application>
  <PresentationFormat>On-screen Show (4:3)</PresentationFormat>
  <Paragraphs>195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Yu Gothic</vt:lpstr>
      <vt:lpstr>Yu Gothic UI Light</vt:lpstr>
      <vt:lpstr>Yu Mincho</vt:lpstr>
      <vt:lpstr>Arial</vt:lpstr>
      <vt:lpstr>Calibri</vt:lpstr>
      <vt:lpstr>Calibri Light</vt:lpstr>
      <vt:lpstr>Cambria Math</vt:lpstr>
      <vt:lpstr>Chu Van An</vt:lpstr>
      <vt:lpstr>Duong Phuoc Sang</vt:lpstr>
      <vt:lpstr>HP001 4H Normal</vt:lpstr>
      <vt:lpstr>Times New Roman</vt:lpstr>
      <vt:lpstr>UTM Swiss Condensed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142</cp:revision>
  <cp:lastPrinted>2020-08-21T05:39:03Z</cp:lastPrinted>
  <dcterms:created xsi:type="dcterms:W3CDTF">2020-08-16T09:33:36Z</dcterms:created>
  <dcterms:modified xsi:type="dcterms:W3CDTF">2021-08-03T09:32:15Z</dcterms:modified>
</cp:coreProperties>
</file>